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ontrail One" panose="020B0604020202020204" charset="0"/>
      <p:regular r:id="rId22"/>
    </p:embeddedFont>
    <p:embeddedFont>
      <p:font typeface="Fugaz One"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ef8bb9401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g2ef8bb94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Michelle</a:t>
            </a:r>
            <a:endParaRPr/>
          </a:p>
          <a:p>
            <a:pPr marL="0" lvl="0" indent="0" rtl="0">
              <a:spcBef>
                <a:spcPts val="0"/>
              </a:spcBef>
              <a:spcAft>
                <a:spcPts val="0"/>
              </a:spcAft>
              <a:buNone/>
            </a:pPr>
            <a:endParaRPr/>
          </a:p>
          <a:p>
            <a:pPr marL="0" lvl="0" indent="0" rtl="0">
              <a:spcBef>
                <a:spcPts val="0"/>
              </a:spcBef>
              <a:spcAft>
                <a:spcPts val="0"/>
              </a:spcAft>
              <a:buNone/>
            </a:pPr>
            <a:r>
              <a:rPr lang="en"/>
              <a:t>I know that I'm surrounded by some of the most brilliant people in the world- and I have no mechanism for meeting them. A quarter into college, I find the people I'm closest to are the people in my dorm and in the clubs I'm in.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55fd5829_0_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Google Shape;170;g2d55fd582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Heejung</a:t>
            </a:r>
            <a:endParaRPr/>
          </a:p>
          <a:p>
            <a:pPr marL="457200" lvl="0" indent="-298450" rtl="0">
              <a:spcBef>
                <a:spcPts val="0"/>
              </a:spcBef>
              <a:spcAft>
                <a:spcPts val="0"/>
              </a:spcAft>
              <a:buSzPts val="1100"/>
              <a:buChar char="-"/>
            </a:pPr>
            <a:r>
              <a:rPr lang="en"/>
              <a:t>After each prototype was over, we asked users, how often would u use munch in the future</a:t>
            </a:r>
            <a:endParaRPr/>
          </a:p>
          <a:p>
            <a:pPr marL="457200" lvl="0" indent="-298450" rtl="0">
              <a:spcBef>
                <a:spcPts val="0"/>
              </a:spcBef>
              <a:spcAft>
                <a:spcPts val="0"/>
              </a:spcAft>
              <a:buSzPts val="1100"/>
              <a:buChar char="-"/>
            </a:pPr>
            <a:r>
              <a:rPr lang="en"/>
              <a:t>people matched randomly - only 50% said they'd use it at least once a month and 16% even said they wouldnt use it at all</a:t>
            </a:r>
            <a:endParaRPr/>
          </a:p>
          <a:p>
            <a:pPr marL="457200" lvl="0" indent="-298450" rtl="0">
              <a:spcBef>
                <a:spcPts val="0"/>
              </a:spcBef>
              <a:spcAft>
                <a:spcPts val="0"/>
              </a:spcAft>
              <a:buSzPts val="1100"/>
              <a:buChar char="-"/>
            </a:pPr>
            <a:r>
              <a:rPr lang="en"/>
              <a:t>people matched by commonalities - ⅔ said theyd use it once a month, and as u can see we did much better in general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d4d05659e_0_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Google Shape;184;g2d4d05659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Heejung</a:t>
            </a:r>
            <a:endParaRPr/>
          </a:p>
          <a:p>
            <a:pPr marL="457200" lvl="0" indent="-298450" rtl="0">
              <a:spcBef>
                <a:spcPts val="0"/>
              </a:spcBef>
              <a:spcAft>
                <a:spcPts val="0"/>
              </a:spcAft>
              <a:buSzPts val="1100"/>
              <a:buChar char="-"/>
            </a:pPr>
            <a:r>
              <a:rPr lang="en"/>
              <a:t>here are some testimonials from our users that show the range of people who find munch to be really useful</a:t>
            </a:r>
            <a:endParaRPr/>
          </a:p>
          <a:p>
            <a:pPr marL="457200" lvl="0" indent="-298450" rtl="0">
              <a:spcBef>
                <a:spcPts val="0"/>
              </a:spcBef>
              <a:spcAft>
                <a:spcPts val="0"/>
              </a:spcAft>
              <a:buSzPts val="1100"/>
              <a:buChar char="-"/>
            </a:pPr>
            <a:r>
              <a:rPr lang="en"/>
              <a:t>works for everyone, extroverts and introverts alike</a:t>
            </a:r>
            <a:endParaRPr/>
          </a:p>
          <a:p>
            <a:pPr marL="457200" lvl="0" indent="-298450">
              <a:spcBef>
                <a:spcPts val="0"/>
              </a:spcBef>
              <a:spcAft>
                <a:spcPts val="0"/>
              </a:spcAft>
              <a:buSzPts val="1100"/>
              <a:buChar char="-"/>
            </a:pPr>
            <a:r>
              <a:rPr lang="en"/>
              <a:t>one user even asked me if we'd continue working on this because she couldn't wait to use munch again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d4d706899_0_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Google Shape;191;g2d4d70689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Michelle</a:t>
            </a:r>
            <a:endParaRPr/>
          </a:p>
          <a:p>
            <a:pPr marL="0" lvl="0" indent="0">
              <a:spcBef>
                <a:spcPts val="0"/>
              </a:spcBef>
              <a:spcAft>
                <a:spcPts val="0"/>
              </a:spcAft>
              <a:buNone/>
            </a:pPr>
            <a:endParaRPr/>
          </a:p>
          <a:p>
            <a:pPr marL="0" lvl="0" indent="0">
              <a:spcBef>
                <a:spcPts val="0"/>
              </a:spcBef>
              <a:spcAft>
                <a:spcPts val="0"/>
              </a:spcAft>
              <a:buNone/>
            </a:pPr>
            <a:r>
              <a:rPr lang="en"/>
              <a:t>Munch is able to increase the time users spend on the app by the special check-in function. This introduces an on-going conversation with users of the app. Instant connection that requires no planning and is easy to use. We completely remove any chances of “flaking” by making the connection instant.</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While there are already many other social networking apps, such as Tinder and Facebook, Munch is significantly better at introducing users to new people as well as building quality friendships from these interactions.</a:t>
            </a:r>
            <a:endParaRPr/>
          </a:p>
          <a:p>
            <a:pPr marL="0" lvl="0" indent="0">
              <a:spcBef>
                <a:spcPts val="0"/>
              </a:spcBef>
              <a:spcAft>
                <a:spcPts val="0"/>
              </a:spcAft>
              <a:buNone/>
            </a:pPr>
            <a:r>
              <a:rPr lang="en"/>
              <a:t>Unlike other services, we match based on commonalities, like where you work or where you go to school.</a:t>
            </a:r>
            <a:endParaRPr/>
          </a:p>
          <a:p>
            <a:pPr marL="0" lvl="0" indent="0">
              <a:spcBef>
                <a:spcPts val="0"/>
              </a:spcBef>
              <a:spcAft>
                <a:spcPts val="0"/>
              </a:spcAft>
              <a:buNone/>
            </a:pPr>
            <a:r>
              <a:rPr lang="en"/>
              <a:t>For example, as a freshman at Stanford, I would rather meet another fellow Stanford freshman than a rando from downtown Palo Alto. </a:t>
            </a:r>
            <a:endParaRPr/>
          </a:p>
          <a:p>
            <a:pPr marL="0" lvl="0" indent="0" rtl="0">
              <a:spcBef>
                <a:spcPts val="0"/>
              </a:spcBef>
              <a:spcAft>
                <a:spcPts val="0"/>
              </a:spcAft>
              <a:buNone/>
            </a:pPr>
            <a:r>
              <a:rPr lang="en"/>
              <a:t>On top of this, Munch provides discounts for its users at certain restaurants to further incentivize people to use our product over others. </a:t>
            </a:r>
            <a:endParaRPr/>
          </a:p>
          <a:p>
            <a:pPr marL="0" lvl="0" indent="0" rtl="0">
              <a:spcBef>
                <a:spcPts val="0"/>
              </a:spcBef>
              <a:spcAft>
                <a:spcPts val="0"/>
              </a:spcAft>
              <a:buNone/>
            </a:pPr>
            <a:endParaRPr/>
          </a:p>
          <a:p>
            <a:pPr marL="457200" lvl="0" indent="-298450" rtl="0">
              <a:spcBef>
                <a:spcPts val="0"/>
              </a:spcBef>
              <a:spcAft>
                <a:spcPts val="0"/>
              </a:spcAft>
              <a:buSzPts val="1100"/>
              <a:buChar char="-"/>
            </a:pPr>
            <a:r>
              <a:rPr lang="en"/>
              <a:t>we match based on commonalities -- like where you work, or where you go to school</a:t>
            </a:r>
            <a:endParaRPr/>
          </a:p>
          <a:p>
            <a:pPr marL="457200" lvl="0" indent="-298450" rtl="0">
              <a:spcBef>
                <a:spcPts val="0"/>
              </a:spcBef>
              <a:spcAft>
                <a:spcPts val="0"/>
              </a:spcAft>
              <a:buSzPts val="1100"/>
              <a:buChar char="-"/>
            </a:pPr>
            <a:r>
              <a:rPr lang="en"/>
              <a:t>foster quality friendships</a:t>
            </a:r>
            <a:endParaRPr/>
          </a:p>
          <a:p>
            <a:pPr marL="457200" lvl="0" indent="-298450" rtl="0">
              <a:spcBef>
                <a:spcPts val="0"/>
              </a:spcBef>
              <a:spcAft>
                <a:spcPts val="0"/>
              </a:spcAft>
              <a:buSzPts val="1100"/>
              <a:buChar char="-"/>
            </a:pPr>
            <a:r>
              <a:rPr lang="en"/>
              <a:t>talk a lot about how our </a:t>
            </a:r>
            <a:r>
              <a:rPr lang="en" sz="1700" b="1"/>
              <a:t>discounts</a:t>
            </a:r>
            <a:r>
              <a:rPr lang="en"/>
              <a:t> incentivise people to use our product over others</a:t>
            </a:r>
            <a:endParaRPr/>
          </a:p>
          <a:p>
            <a:pPr marL="0" lvl="0" indent="0" rtl="0">
              <a:spcBef>
                <a:spcPts val="0"/>
              </a:spcBef>
              <a:spcAft>
                <a:spcPts val="0"/>
              </a:spcAft>
              <a:buNone/>
            </a:pPr>
            <a:endParaRPr/>
          </a:p>
          <a:p>
            <a:pPr marL="457200" lvl="0" indent="-298450">
              <a:spcBef>
                <a:spcPts val="0"/>
              </a:spcBef>
              <a:spcAft>
                <a:spcPts val="0"/>
              </a:spcAft>
              <a:buSzPts val="1100"/>
              <a:buChar char="-"/>
            </a:pPr>
            <a:r>
              <a:rPr lang="en"/>
              <a:t>Good for people who don't have enough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d4d05659e_0_4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Google Shape;207;g2d4d05659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Michelle</a:t>
            </a:r>
            <a:endParaRPr/>
          </a:p>
          <a:p>
            <a:pPr marL="0" lvl="0" indent="0">
              <a:spcBef>
                <a:spcPts val="0"/>
              </a:spcBef>
              <a:spcAft>
                <a:spcPts val="0"/>
              </a:spcAft>
              <a:buNone/>
            </a:pPr>
            <a:r>
              <a:rPr lang="en"/>
              <a:t>restaurants pay us to send them our users as customers</a:t>
            </a:r>
            <a:endParaRPr/>
          </a:p>
          <a:p>
            <a:pPr marL="0" lvl="0" indent="0">
              <a:spcBef>
                <a:spcPts val="0"/>
              </a:spcBef>
              <a:spcAft>
                <a:spcPts val="0"/>
              </a:spcAft>
              <a:buNone/>
            </a:pPr>
            <a:r>
              <a:rPr lang="en"/>
              <a:t>subscription model - users pay to get bonus features like discounts</a:t>
            </a: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r>
              <a:rPr lang="en"/>
              <a:t>Model name****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8bb9401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Google Shape;218;g2ef8bb94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4d05659e_0_7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Google Shape;223;g2d4d05659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600">
                <a:solidFill>
                  <a:schemeClr val="dk1"/>
                </a:solidFill>
              </a:rPr>
              <a:t>Breaking into the market:</a:t>
            </a:r>
            <a:endParaRPr sz="3600">
              <a:solidFill>
                <a:schemeClr val="dk1"/>
              </a:solidFill>
            </a:endParaRPr>
          </a:p>
          <a:p>
            <a:pPr marL="457200" lvl="0" indent="-457200" algn="ctr" rtl="0">
              <a:spcBef>
                <a:spcPts val="0"/>
              </a:spcBef>
              <a:spcAft>
                <a:spcPts val="0"/>
              </a:spcAft>
              <a:buClr>
                <a:schemeClr val="dk1"/>
              </a:buClr>
              <a:buSzPts val="3600"/>
              <a:buChar char="-"/>
            </a:pPr>
            <a:r>
              <a:rPr lang="en" sz="3600">
                <a:solidFill>
                  <a:schemeClr val="dk1"/>
                </a:solidFill>
              </a:rPr>
              <a:t>Viral videos on instagram and facebook</a:t>
            </a:r>
            <a:endParaRPr sz="3600">
              <a:solidFill>
                <a:schemeClr val="dk1"/>
              </a:solidFill>
            </a:endParaRPr>
          </a:p>
          <a:p>
            <a:pPr marL="457200" lvl="0" indent="-457200" algn="ctr" rtl="0">
              <a:spcBef>
                <a:spcPts val="0"/>
              </a:spcBef>
              <a:spcAft>
                <a:spcPts val="0"/>
              </a:spcAft>
              <a:buClr>
                <a:schemeClr val="dk1"/>
              </a:buClr>
              <a:buSzPts val="3600"/>
              <a:buChar char="-"/>
            </a:pPr>
            <a:r>
              <a:rPr lang="en" sz="3600">
                <a:solidFill>
                  <a:schemeClr val="dk1"/>
                </a:solidFill>
              </a:rPr>
              <a:t>Sticker distribution on college campuses</a:t>
            </a:r>
            <a:endParaRPr sz="3600">
              <a:solidFill>
                <a:schemeClr val="dk1"/>
              </a:solidFill>
            </a:endParaRPr>
          </a:p>
          <a:p>
            <a:pPr marL="457200" lvl="0" indent="-457200" algn="ctr" rtl="0">
              <a:spcBef>
                <a:spcPts val="0"/>
              </a:spcBef>
              <a:spcAft>
                <a:spcPts val="0"/>
              </a:spcAft>
              <a:buClr>
                <a:schemeClr val="dk1"/>
              </a:buClr>
              <a:buSzPts val="3600"/>
              <a:buChar char="-"/>
            </a:pPr>
            <a:r>
              <a:rPr lang="en" sz="3600">
                <a:solidFill>
                  <a:schemeClr val="dk1"/>
                </a:solidFill>
              </a:rPr>
              <a:t>Advertising by linking up with restaurant owners and asking them to put up stickers on their restaurants</a:t>
            </a:r>
            <a:endParaRPr sz="3600">
              <a:solidFill>
                <a:schemeClr val="dk1"/>
              </a:solidFill>
            </a:endParaRPr>
          </a:p>
          <a:p>
            <a:pPr marL="457200" lvl="0" indent="-457200" algn="ctr" rtl="0">
              <a:spcBef>
                <a:spcPts val="0"/>
              </a:spcBef>
              <a:spcAft>
                <a:spcPts val="0"/>
              </a:spcAft>
              <a:buClr>
                <a:schemeClr val="dk1"/>
              </a:buClr>
              <a:buSzPts val="3600"/>
              <a:buChar char="-"/>
            </a:pPr>
            <a:r>
              <a:rPr lang="en" sz="3600">
                <a:solidFill>
                  <a:schemeClr val="dk1"/>
                </a:solidFill>
              </a:rPr>
              <a:t>Flyering/ emails </a:t>
            </a:r>
            <a:endParaRPr sz="3600">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ef8bb9401_0_5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Google Shape;235;g2ef8bb940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4d05659e_0_5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Google Shape;247;g2d4d05659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Michelle</a:t>
            </a:r>
            <a:endParaRPr/>
          </a:p>
          <a:p>
            <a:pPr marL="0" lvl="0" indent="0" rtl="0">
              <a:spcBef>
                <a:spcPts val="0"/>
              </a:spcBef>
              <a:spcAft>
                <a:spcPts val="0"/>
              </a:spcAft>
              <a:buNone/>
            </a:pPr>
            <a:r>
              <a:rPr lang="en"/>
              <a:t>In the future, we see implementing an app will push Munch to be even more user-friendly. Previously, a chatbot allowed users to be reminded of when and where their Munch was in regular time intervals. However, after creating an app, users will be able to not only be reminded of their Munch, but will also get instant access to directions of where their Munch is and real-time data as to whether their Munch group is already there or not.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d4d05659e_0_3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Google Shape;258;g2d4d05659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michelle</a:t>
            </a:r>
            <a:endParaRPr/>
          </a:p>
          <a:p>
            <a:pPr marL="0" lvl="0" indent="0">
              <a:spcBef>
                <a:spcPts val="0"/>
              </a:spcBef>
              <a:spcAft>
                <a:spcPts val="0"/>
              </a:spcAft>
              <a:buNone/>
            </a:pPr>
            <a:endParaRPr/>
          </a:p>
          <a:p>
            <a:pPr marL="0" lvl="0" indent="0">
              <a:spcBef>
                <a:spcPts val="0"/>
              </a:spcBef>
              <a:spcAft>
                <a:spcPts val="0"/>
              </a:spcAft>
              <a:buNone/>
            </a:pPr>
            <a:r>
              <a:rPr lang="en"/>
              <a:t>So there you have munch. </a:t>
            </a:r>
            <a:r>
              <a:rPr lang="en" sz="3200" b="1">
                <a:solidFill>
                  <a:srgbClr val="F03B42"/>
                </a:solidFill>
                <a:latin typeface="Contrail One"/>
                <a:ea typeface="Contrail One"/>
                <a:cs typeface="Contrail One"/>
                <a:sym typeface="Contrail One"/>
              </a:rPr>
              <a:t>Munch</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helps users</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branch out</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of their social circles by</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matching</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people to share a</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meal. We're promoting connections between people and helping people form friendships, over their love of food.</a:t>
            </a:r>
            <a:endParaRPr sz="3200" b="1">
              <a:solidFill>
                <a:srgbClr val="F03B42"/>
              </a:solidFill>
              <a:latin typeface="Contrail One"/>
              <a:ea typeface="Contrail One"/>
              <a:cs typeface="Contrail One"/>
              <a:sym typeface="Contrail One"/>
            </a:endParaRPr>
          </a:p>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d57ec1e4f_0_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Google Shape;269;g2d57ec1e4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eb6ae2b9_0_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Google Shape;75;g2eeb6ae2b9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rPr>
              <a:t>Michelle</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describe munch</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Munch focuses on bringing together people within the same community. When it comes to platonic relationships, people are much more willing to meet people if they know they have a lot in common. Our focus on matching people by commonalities is what differentiates us from our competitors</a:t>
            </a: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dff38a38c_0_3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Google Shape;81;g2dff38a38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Michelle</a:t>
            </a:r>
            <a:endParaRPr/>
          </a:p>
          <a:p>
            <a:pPr marL="0" lvl="0" indent="0">
              <a:spcBef>
                <a:spcPts val="0"/>
              </a:spcBef>
              <a:spcAft>
                <a:spcPts val="0"/>
              </a:spcAft>
              <a:buNone/>
            </a:pPr>
            <a:r>
              <a:rPr lang="en"/>
              <a:t>This is the team bringing Munch to you. We’ve been working together over the last quarter and each bring our specialised skills and work experience to the table.</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r>
              <a:rPr lang="en"/>
              <a:t>-You might be thinking, “why are we the perfect team to revolutionize the way we meet new people?” Well, it definitely helps that Michelle, our lead marketing director, has previous experience in just that: social media marketing. Working with companies such as Marc Jacobs and BMW, she knows how to sell this as a social media site that people will want to use over and over. Heejung, our development director, has years of experience with creating iOS apps and knows how to make a great interface that users will easily be able to navigate and enjoy using. With a strong background in computer science, Vincent understands the logistics of what Munch needs.</a:t>
            </a:r>
            <a:endParaRPr/>
          </a:p>
          <a:p>
            <a:pPr marL="0" lvl="0" indent="0">
              <a:spcBef>
                <a:spcPts val="0"/>
              </a:spcBef>
              <a:spcAft>
                <a:spcPts val="0"/>
              </a:spcAft>
              <a:buNone/>
            </a:pPr>
            <a:r>
              <a:rPr lang="en"/>
              <a:t>-Michelle- social media marketing, worked with companies with Marc Jacobs, BMW, Facebook ads and IG ads, works freelance, own client base, Search engine optimization</a:t>
            </a:r>
            <a:endParaRPr/>
          </a:p>
          <a:p>
            <a:pPr marL="0" lvl="0" indent="0">
              <a:spcBef>
                <a:spcPts val="0"/>
              </a:spcBef>
              <a:spcAft>
                <a:spcPts val="0"/>
              </a:spcAft>
              <a:buNone/>
            </a:pPr>
            <a:r>
              <a:rPr lang="en"/>
              <a:t>-Heejung- Written iOS apps, instructor for kids to learn ios app, full year internship for web development</a:t>
            </a:r>
            <a:endParaRPr/>
          </a:p>
          <a:p>
            <a:pPr marL="0" lvl="0" indent="0" rtl="0">
              <a:spcBef>
                <a:spcPts val="0"/>
              </a:spcBef>
              <a:spcAft>
                <a:spcPts val="0"/>
              </a:spcAft>
              <a:buNone/>
            </a:pPr>
            <a:r>
              <a:rPr lang="en"/>
              <a:t>-Vincent- Tutoring, Lifeguard,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4d05659e_0_5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Google Shape;101;g2d4d05659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Heejung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f8bb9401_0_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Google Shape;108;g2ef8bb940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Heejung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ff38a38c_0_1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Google Shape;115;g2dff38a38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Heejung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dff38a38c_0_1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Google Shape;122;g2dff38a38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Heejung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dff38a38c_0_7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Google Shape;128;g2dff38a38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Heejung</a:t>
            </a:r>
            <a:endParaRPr/>
          </a:p>
          <a:p>
            <a:pPr marL="0" lvl="0" indent="0">
              <a:spcBef>
                <a:spcPts val="0"/>
              </a:spcBef>
              <a:spcAft>
                <a:spcPts val="0"/>
              </a:spcAft>
              <a:buNone/>
            </a:pPr>
            <a:r>
              <a:rPr lang="en"/>
              <a:t>What it "would" look like</a:t>
            </a:r>
            <a:endParaRPr/>
          </a:p>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4d05659e_0_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Google Shape;153;g2d4d05659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Heejung</a:t>
            </a:r>
            <a:endParaRPr/>
          </a:p>
          <a:p>
            <a:pPr marL="0" lvl="0" indent="0">
              <a:spcBef>
                <a:spcPts val="0"/>
              </a:spcBef>
              <a:spcAft>
                <a:spcPts val="0"/>
              </a:spcAft>
              <a:buNone/>
            </a:pPr>
            <a:endParaRPr/>
          </a:p>
          <a:p>
            <a:pPr marL="0" lvl="0" indent="0" rtl="0">
              <a:spcBef>
                <a:spcPts val="0"/>
              </a:spcBef>
              <a:spcAft>
                <a:spcPts val="0"/>
              </a:spcAft>
              <a:buNone/>
            </a:pPr>
            <a:r>
              <a:rPr lang="en"/>
              <a:t>VALIDATED THE MARKET" </a:t>
            </a:r>
            <a:endParaRPr/>
          </a:p>
          <a:p>
            <a:pPr marL="457200" marR="0" lvl="0" indent="-298450" algn="l" rtl="0">
              <a:lnSpc>
                <a:spcPct val="100000"/>
              </a:lnSpc>
              <a:spcBef>
                <a:spcPts val="0"/>
              </a:spcBef>
              <a:spcAft>
                <a:spcPts val="0"/>
              </a:spcAft>
              <a:buClr>
                <a:srgbClr val="000000"/>
              </a:buClr>
              <a:buSzPts val="1100"/>
              <a:buFont typeface="Arial"/>
              <a:buChar char="-"/>
            </a:pPr>
            <a:r>
              <a:rPr lang="en"/>
              <a:t>We completed two prototypes to verify these claims</a:t>
            </a:r>
            <a:endParaRPr/>
          </a:p>
          <a:p>
            <a:pPr marL="457200" marR="0" lvl="0" indent="-298450" algn="l" rtl="0">
              <a:lnSpc>
                <a:spcPct val="100000"/>
              </a:lnSpc>
              <a:spcBef>
                <a:spcPts val="0"/>
              </a:spcBef>
              <a:spcAft>
                <a:spcPts val="0"/>
              </a:spcAft>
              <a:buSzPts val="1100"/>
              <a:buChar char="-"/>
            </a:pPr>
            <a:r>
              <a:rPr lang="en"/>
              <a:t>In both, we used emails and Google forms to create low-risk prototypes and validated our market</a:t>
            </a:r>
            <a:endParaRPr/>
          </a:p>
          <a:p>
            <a:pPr marL="914400" marR="0" lvl="1" indent="-298450" algn="l" rtl="0">
              <a:lnSpc>
                <a:spcPct val="100000"/>
              </a:lnSpc>
              <a:spcBef>
                <a:spcPts val="0"/>
              </a:spcBef>
              <a:spcAft>
                <a:spcPts val="0"/>
              </a:spcAft>
              <a:buSzPts val="1100"/>
              <a:buChar char="-"/>
            </a:pPr>
            <a:r>
              <a:rPr lang="en"/>
              <a:t>sent out emails to dorm mailing lists, asking </a:t>
            </a:r>
            <a:r>
              <a:rPr lang="en" b="1"/>
              <a:t>strangers </a:t>
            </a:r>
            <a:r>
              <a:rPr lang="en"/>
              <a:t>to try out these prototypes</a:t>
            </a:r>
            <a:endParaRPr/>
          </a:p>
          <a:p>
            <a:pPr marL="457200" marR="0" lvl="0" indent="-298450" algn="l" rtl="0">
              <a:lnSpc>
                <a:spcPct val="100000"/>
              </a:lnSpc>
              <a:spcBef>
                <a:spcPts val="0"/>
              </a:spcBef>
              <a:spcAft>
                <a:spcPts val="0"/>
              </a:spcAft>
              <a:buSzPts val="1100"/>
              <a:buChar char="-"/>
            </a:pPr>
            <a:r>
              <a:rPr lang="en"/>
              <a:t>In the first prototype we matched people randomly</a:t>
            </a:r>
            <a:endParaRPr/>
          </a:p>
          <a:p>
            <a:pPr marL="914400" marR="0" lvl="1" indent="-298450" algn="l" rtl="0">
              <a:lnSpc>
                <a:spcPct val="100000"/>
              </a:lnSpc>
              <a:spcBef>
                <a:spcPts val="0"/>
              </a:spcBef>
              <a:spcAft>
                <a:spcPts val="0"/>
              </a:spcAft>
              <a:buSzPts val="1100"/>
              <a:buChar char="-"/>
            </a:pPr>
            <a:r>
              <a:rPr lang="en"/>
              <a:t>in collecting feedback we found that theyd rather also be matched based on commonalities</a:t>
            </a:r>
            <a:endParaRPr/>
          </a:p>
          <a:p>
            <a:pPr marL="457200" marR="0" lvl="0" indent="-298450" algn="l" rtl="0">
              <a:lnSpc>
                <a:spcPct val="100000"/>
              </a:lnSpc>
              <a:spcBef>
                <a:spcPts val="0"/>
              </a:spcBef>
              <a:spcAft>
                <a:spcPts val="0"/>
              </a:spcAft>
              <a:buSzPts val="1100"/>
              <a:buChar char="-"/>
            </a:pPr>
            <a:r>
              <a:rPr lang="en"/>
              <a:t>in next prototype we matched based on personality, interest, hobbies– things that people may have in common and it made a difference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99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p:nvPr/>
        </p:nvSpPr>
        <p:spPr>
          <a:xfrm>
            <a:off x="-75" y="0"/>
            <a:ext cx="9144000" cy="5143500"/>
          </a:xfrm>
          <a:prstGeom prst="roundRect">
            <a:avLst>
              <a:gd name="adj" fmla="val 0"/>
            </a:avLst>
          </a:prstGeom>
          <a:solidFill>
            <a:srgbClr val="FFFFFF">
              <a:alpha val="87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13"/>
          <p:cNvSpPr txBox="1"/>
          <p:nvPr/>
        </p:nvSpPr>
        <p:spPr>
          <a:xfrm>
            <a:off x="1351175" y="4106050"/>
            <a:ext cx="7705800" cy="95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03B42"/>
                </a:solidFill>
                <a:latin typeface="Contrail One"/>
                <a:ea typeface="Contrail One"/>
                <a:cs typeface="Contrail One"/>
                <a:sym typeface="Contrail One"/>
              </a:rPr>
              <a:t>It's hard to branch out of our social circles.</a:t>
            </a:r>
            <a:endParaRPr sz="3200">
              <a:solidFill>
                <a:srgbClr val="F03B42"/>
              </a:solidFill>
              <a:latin typeface="Contrail One"/>
              <a:ea typeface="Contrail One"/>
              <a:cs typeface="Contrail One"/>
              <a:sym typeface="Contrail One"/>
            </a:endParaRPr>
          </a:p>
        </p:txBody>
      </p:sp>
      <p:cxnSp>
        <p:nvCxnSpPr>
          <p:cNvPr id="56" name="Google Shape;56;p13"/>
          <p:cNvCxnSpPr/>
          <p:nvPr/>
        </p:nvCxnSpPr>
        <p:spPr>
          <a:xfrm rot="10800000">
            <a:off x="589550" y="4038400"/>
            <a:ext cx="2436600" cy="0"/>
          </a:xfrm>
          <a:prstGeom prst="straightConnector1">
            <a:avLst/>
          </a:prstGeom>
          <a:noFill/>
          <a:ln w="19050" cap="flat" cmpd="sng">
            <a:solidFill>
              <a:srgbClr val="F03B42"/>
            </a:solidFill>
            <a:prstDash val="solid"/>
            <a:round/>
            <a:headEnd type="none" w="med" len="med"/>
            <a:tailEnd type="none" w="med" len="med"/>
          </a:ln>
        </p:spPr>
      </p:cxnSp>
      <p:sp>
        <p:nvSpPr>
          <p:cNvPr id="57" name="Google Shape;57;p13"/>
          <p:cNvSpPr/>
          <p:nvPr/>
        </p:nvSpPr>
        <p:spPr>
          <a:xfrm>
            <a:off x="2761440" y="201723"/>
            <a:ext cx="2121900" cy="2094600"/>
          </a:xfrm>
          <a:prstGeom prst="ellipse">
            <a:avLst/>
          </a:prstGeom>
          <a:solidFill>
            <a:srgbClr val="999999">
              <a:alpha val="869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13"/>
          <p:cNvSpPr/>
          <p:nvPr/>
        </p:nvSpPr>
        <p:spPr>
          <a:xfrm>
            <a:off x="1266853" y="1697238"/>
            <a:ext cx="2121900" cy="2094900"/>
          </a:xfrm>
          <a:prstGeom prst="ellipse">
            <a:avLst/>
          </a:prstGeom>
          <a:solidFill>
            <a:srgbClr val="666666">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13"/>
          <p:cNvSpPr txBox="1"/>
          <p:nvPr/>
        </p:nvSpPr>
        <p:spPr>
          <a:xfrm>
            <a:off x="1704730" y="2904658"/>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College</a:t>
            </a:r>
            <a:endParaRPr sz="1700" b="1">
              <a:solidFill>
                <a:srgbClr val="FFFFFF"/>
              </a:solidFill>
              <a:latin typeface="Contrail One"/>
              <a:ea typeface="Contrail One"/>
              <a:cs typeface="Contrail One"/>
              <a:sym typeface="Contrail One"/>
            </a:endParaRPr>
          </a:p>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Freshman</a:t>
            </a:r>
            <a:endParaRPr sz="1700">
              <a:solidFill>
                <a:srgbClr val="FFFFFF"/>
              </a:solidFill>
              <a:latin typeface="Contrail One"/>
              <a:ea typeface="Contrail One"/>
              <a:cs typeface="Contrail One"/>
              <a:sym typeface="Contrail One"/>
            </a:endParaRPr>
          </a:p>
        </p:txBody>
      </p:sp>
      <p:sp>
        <p:nvSpPr>
          <p:cNvPr id="60" name="Google Shape;60;p13"/>
          <p:cNvSpPr txBox="1"/>
          <p:nvPr/>
        </p:nvSpPr>
        <p:spPr>
          <a:xfrm>
            <a:off x="3209498" y="681300"/>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Seasoned Employee</a:t>
            </a:r>
            <a:endParaRPr sz="1700">
              <a:solidFill>
                <a:srgbClr val="FFFFFF"/>
              </a:solidFill>
              <a:latin typeface="Contrail One"/>
              <a:ea typeface="Contrail One"/>
              <a:cs typeface="Contrail One"/>
              <a:sym typeface="Contrail One"/>
            </a:endParaRPr>
          </a:p>
        </p:txBody>
      </p:sp>
      <p:sp>
        <p:nvSpPr>
          <p:cNvPr id="61" name="Google Shape;61;p13"/>
          <p:cNvSpPr/>
          <p:nvPr/>
        </p:nvSpPr>
        <p:spPr>
          <a:xfrm>
            <a:off x="5755116" y="201723"/>
            <a:ext cx="2121900" cy="2094600"/>
          </a:xfrm>
          <a:prstGeom prst="ellipse">
            <a:avLst/>
          </a:prstGeom>
          <a:solidFill>
            <a:srgbClr val="666666">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13"/>
          <p:cNvSpPr txBox="1"/>
          <p:nvPr/>
        </p:nvSpPr>
        <p:spPr>
          <a:xfrm>
            <a:off x="6366490" y="719362"/>
            <a:ext cx="8991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College Senior</a:t>
            </a:r>
            <a:endParaRPr sz="1700">
              <a:solidFill>
                <a:srgbClr val="FFFFFF"/>
              </a:solidFill>
              <a:latin typeface="Contrail One"/>
              <a:ea typeface="Contrail One"/>
              <a:cs typeface="Contrail One"/>
              <a:sym typeface="Contrail One"/>
            </a:endParaRPr>
          </a:p>
        </p:txBody>
      </p:sp>
      <p:sp>
        <p:nvSpPr>
          <p:cNvPr id="63" name="Google Shape;63;p13"/>
          <p:cNvSpPr/>
          <p:nvPr/>
        </p:nvSpPr>
        <p:spPr>
          <a:xfrm>
            <a:off x="4258163" y="1697250"/>
            <a:ext cx="2121900" cy="2094900"/>
          </a:xfrm>
          <a:prstGeom prst="ellipse">
            <a:avLst/>
          </a:prstGeom>
          <a:solidFill>
            <a:srgbClr val="999999">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13"/>
          <p:cNvSpPr txBox="1"/>
          <p:nvPr/>
        </p:nvSpPr>
        <p:spPr>
          <a:xfrm>
            <a:off x="4706222" y="2904660"/>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New Employee</a:t>
            </a:r>
            <a:endParaRPr sz="1700">
              <a:solidFill>
                <a:srgbClr val="FFFFFF"/>
              </a:solidFill>
              <a:latin typeface="Contrail One"/>
              <a:ea typeface="Contrail One"/>
              <a:cs typeface="Contrail One"/>
              <a:sym typeface="Contrail One"/>
            </a:endParaRPr>
          </a:p>
        </p:txBody>
      </p:sp>
      <p:sp>
        <p:nvSpPr>
          <p:cNvPr id="65" name="Google Shape;65;p13"/>
          <p:cNvSpPr/>
          <p:nvPr/>
        </p:nvSpPr>
        <p:spPr>
          <a:xfrm>
            <a:off x="2761438" y="1697403"/>
            <a:ext cx="2121900" cy="2094600"/>
          </a:xfrm>
          <a:prstGeom prst="ellipse">
            <a:avLst/>
          </a:prstGeom>
          <a:solidFill>
            <a:srgbClr val="434343">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13"/>
          <p:cNvSpPr txBox="1"/>
          <p:nvPr/>
        </p:nvSpPr>
        <p:spPr>
          <a:xfrm>
            <a:off x="3172968" y="2296333"/>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Grad</a:t>
            </a:r>
            <a:endParaRPr sz="1700" b="1">
              <a:solidFill>
                <a:srgbClr val="FFFFFF"/>
              </a:solidFill>
              <a:latin typeface="Contrail One"/>
              <a:ea typeface="Contrail One"/>
              <a:cs typeface="Contrail One"/>
              <a:sym typeface="Contrail One"/>
            </a:endParaRPr>
          </a:p>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Student</a:t>
            </a:r>
            <a:endParaRPr sz="1700" b="1">
              <a:solidFill>
                <a:srgbClr val="FFFFFF"/>
              </a:solidFill>
              <a:latin typeface="Contrail One"/>
              <a:ea typeface="Contrail One"/>
              <a:cs typeface="Contrail One"/>
              <a:sym typeface="Contrail One"/>
            </a:endParaRPr>
          </a:p>
        </p:txBody>
      </p:sp>
      <p:sp>
        <p:nvSpPr>
          <p:cNvPr id="67" name="Google Shape;67;p13"/>
          <p:cNvSpPr/>
          <p:nvPr/>
        </p:nvSpPr>
        <p:spPr>
          <a:xfrm>
            <a:off x="5755109" y="1697404"/>
            <a:ext cx="2121900" cy="2094600"/>
          </a:xfrm>
          <a:prstGeom prst="ellipse">
            <a:avLst/>
          </a:prstGeom>
          <a:solidFill>
            <a:srgbClr val="D9D9D9">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3"/>
          <p:cNvSpPr txBox="1"/>
          <p:nvPr/>
        </p:nvSpPr>
        <p:spPr>
          <a:xfrm>
            <a:off x="6203162" y="2296333"/>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666666"/>
                </a:solidFill>
                <a:latin typeface="Contrail One"/>
                <a:ea typeface="Contrail One"/>
                <a:cs typeface="Contrail One"/>
                <a:sym typeface="Contrail One"/>
              </a:rPr>
              <a:t>New in Town</a:t>
            </a:r>
            <a:endParaRPr sz="1700" b="1">
              <a:solidFill>
                <a:srgbClr val="666666"/>
              </a:solidFill>
              <a:latin typeface="Contrail One"/>
              <a:ea typeface="Contrail One"/>
              <a:cs typeface="Contrail One"/>
              <a:sym typeface="Contrail One"/>
            </a:endParaRPr>
          </a:p>
        </p:txBody>
      </p:sp>
      <p:sp>
        <p:nvSpPr>
          <p:cNvPr id="69" name="Google Shape;69;p13"/>
          <p:cNvSpPr/>
          <p:nvPr/>
        </p:nvSpPr>
        <p:spPr>
          <a:xfrm>
            <a:off x="4258163" y="201723"/>
            <a:ext cx="2121900" cy="2094600"/>
          </a:xfrm>
          <a:prstGeom prst="ellipse">
            <a:avLst/>
          </a:prstGeom>
          <a:solidFill>
            <a:srgbClr val="434343">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13"/>
          <p:cNvSpPr txBox="1"/>
          <p:nvPr/>
        </p:nvSpPr>
        <p:spPr>
          <a:xfrm>
            <a:off x="4706205" y="1329160"/>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FFFFFF"/>
                </a:solidFill>
                <a:latin typeface="Contrail One"/>
                <a:ea typeface="Contrail One"/>
                <a:cs typeface="Contrail One"/>
                <a:sym typeface="Contrail One"/>
              </a:rPr>
              <a:t>Parents</a:t>
            </a:r>
            <a:endParaRPr sz="1700">
              <a:solidFill>
                <a:srgbClr val="FFFFFF"/>
              </a:solidFill>
              <a:latin typeface="Contrail One"/>
              <a:ea typeface="Contrail One"/>
              <a:cs typeface="Contrail One"/>
              <a:sym typeface="Contrail One"/>
            </a:endParaRPr>
          </a:p>
        </p:txBody>
      </p:sp>
      <p:sp>
        <p:nvSpPr>
          <p:cNvPr id="71" name="Google Shape;71;p13"/>
          <p:cNvSpPr/>
          <p:nvPr/>
        </p:nvSpPr>
        <p:spPr>
          <a:xfrm>
            <a:off x="1266846" y="201723"/>
            <a:ext cx="2121900" cy="2094600"/>
          </a:xfrm>
          <a:prstGeom prst="ellipse">
            <a:avLst/>
          </a:prstGeom>
          <a:solidFill>
            <a:srgbClr val="D9D9D9">
              <a:alpha val="866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13"/>
          <p:cNvSpPr txBox="1"/>
          <p:nvPr/>
        </p:nvSpPr>
        <p:spPr>
          <a:xfrm>
            <a:off x="1714908" y="1329160"/>
            <a:ext cx="1225800" cy="4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rgbClr val="666666"/>
                </a:solidFill>
                <a:latin typeface="Contrail One"/>
                <a:ea typeface="Contrail One"/>
                <a:cs typeface="Contrail One"/>
                <a:sym typeface="Contrail One"/>
              </a:rPr>
              <a:t>Gap Year Students</a:t>
            </a:r>
            <a:endParaRPr sz="1700" b="1">
              <a:solidFill>
                <a:srgbClr val="666666"/>
              </a:solidFill>
              <a:latin typeface="Contrail One"/>
              <a:ea typeface="Contrail One"/>
              <a:cs typeface="Contrail One"/>
              <a:sym typeface="Contrail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10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10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10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1000"/>
                                        <p:tgtEl>
                                          <p:spTgt spid="57"/>
                                        </p:tgtEl>
                                      </p:cBhvr>
                                    </p:animEffect>
                                  </p:childTnLst>
                                </p:cTn>
                              </p:par>
                              <p:par>
                                <p:cTn id="37" presetID="10"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10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nodeType="after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
        <p:cNvGrpSpPr/>
        <p:nvPr/>
      </p:nvGrpSpPr>
      <p:grpSpPr>
        <a:xfrm>
          <a:off x="0" y="0"/>
          <a:ext cx="0" cy="0"/>
          <a:chOff x="0" y="0"/>
          <a:chExt cx="0" cy="0"/>
        </a:xfrm>
      </p:grpSpPr>
      <p:pic>
        <p:nvPicPr>
          <p:cNvPr id="172" name="Google Shape;172;p22" title="Chart"/>
          <p:cNvPicPr preferRelativeResize="0"/>
          <p:nvPr/>
        </p:nvPicPr>
        <p:blipFill>
          <a:blip r:embed="rId3">
            <a:alphaModFix/>
          </a:blip>
          <a:stretch>
            <a:fillRect/>
          </a:stretch>
        </p:blipFill>
        <p:spPr>
          <a:xfrm>
            <a:off x="4788395" y="1315974"/>
            <a:ext cx="3726180" cy="2303975"/>
          </a:xfrm>
          <a:prstGeom prst="rect">
            <a:avLst/>
          </a:prstGeom>
          <a:noFill/>
          <a:ln>
            <a:noFill/>
          </a:ln>
        </p:spPr>
      </p:pic>
      <p:pic>
        <p:nvPicPr>
          <p:cNvPr id="173" name="Google Shape;173;p22" title="Chart"/>
          <p:cNvPicPr preferRelativeResize="0"/>
          <p:nvPr/>
        </p:nvPicPr>
        <p:blipFill>
          <a:blip r:embed="rId4">
            <a:alphaModFix/>
          </a:blip>
          <a:stretch>
            <a:fillRect/>
          </a:stretch>
        </p:blipFill>
        <p:spPr>
          <a:xfrm>
            <a:off x="261035" y="1315975"/>
            <a:ext cx="4293024" cy="2303974"/>
          </a:xfrm>
          <a:prstGeom prst="rect">
            <a:avLst/>
          </a:prstGeom>
          <a:noFill/>
          <a:ln>
            <a:noFill/>
          </a:ln>
        </p:spPr>
      </p:pic>
      <p:sp>
        <p:nvSpPr>
          <p:cNvPr id="174" name="Google Shape;174;p22"/>
          <p:cNvSpPr txBox="1"/>
          <p:nvPr/>
        </p:nvSpPr>
        <p:spPr>
          <a:xfrm>
            <a:off x="2510899" y="434650"/>
            <a:ext cx="4356900" cy="5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solidFill>
                  <a:srgbClr val="434343"/>
                </a:solidFill>
                <a:latin typeface="Contrail One"/>
                <a:ea typeface="Contrail One"/>
                <a:cs typeface="Contrail One"/>
                <a:sym typeface="Contrail One"/>
              </a:rPr>
              <a:t>How often would you use Munch?</a:t>
            </a:r>
            <a:endParaRPr sz="2300">
              <a:solidFill>
                <a:srgbClr val="434343"/>
              </a:solidFill>
              <a:latin typeface="Contrail One"/>
              <a:ea typeface="Contrail One"/>
              <a:cs typeface="Contrail One"/>
              <a:sym typeface="Contrail One"/>
            </a:endParaRPr>
          </a:p>
        </p:txBody>
      </p:sp>
      <p:sp>
        <p:nvSpPr>
          <p:cNvPr id="175" name="Google Shape;175;p22"/>
          <p:cNvSpPr txBox="1"/>
          <p:nvPr/>
        </p:nvSpPr>
        <p:spPr>
          <a:xfrm>
            <a:off x="4961925" y="3693150"/>
            <a:ext cx="1960200" cy="63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Matched by</a:t>
            </a:r>
            <a:r>
              <a:rPr lang="en" sz="1800">
                <a:solidFill>
                  <a:srgbClr val="434343"/>
                </a:solidFill>
                <a:latin typeface="Contrail One"/>
                <a:ea typeface="Contrail One"/>
                <a:cs typeface="Contrail One"/>
                <a:sym typeface="Contrail One"/>
              </a:rPr>
              <a:t> </a:t>
            </a: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b="1">
                <a:solidFill>
                  <a:srgbClr val="F03B42"/>
                </a:solidFill>
                <a:latin typeface="Contrail One"/>
                <a:ea typeface="Contrail One"/>
                <a:cs typeface="Contrail One"/>
                <a:sym typeface="Contrail One"/>
              </a:rPr>
              <a:t>Commonalities</a:t>
            </a:r>
            <a:endParaRPr/>
          </a:p>
        </p:txBody>
      </p:sp>
      <p:sp>
        <p:nvSpPr>
          <p:cNvPr id="176" name="Google Shape;176;p22"/>
          <p:cNvSpPr txBox="1"/>
          <p:nvPr/>
        </p:nvSpPr>
        <p:spPr>
          <a:xfrm>
            <a:off x="595757" y="3701700"/>
            <a:ext cx="1731600" cy="6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Matched</a:t>
            </a: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b="1">
                <a:solidFill>
                  <a:srgbClr val="F03B42"/>
                </a:solidFill>
                <a:latin typeface="Contrail One"/>
                <a:ea typeface="Contrail One"/>
                <a:cs typeface="Contrail One"/>
                <a:sym typeface="Contrail One"/>
              </a:rPr>
              <a:t>Randomly</a:t>
            </a:r>
            <a:endParaRPr/>
          </a:p>
        </p:txBody>
      </p:sp>
      <p:cxnSp>
        <p:nvCxnSpPr>
          <p:cNvPr id="177" name="Google Shape;177;p22"/>
          <p:cNvCxnSpPr/>
          <p:nvPr/>
        </p:nvCxnSpPr>
        <p:spPr>
          <a:xfrm flipH="1">
            <a:off x="4234300" y="1564350"/>
            <a:ext cx="477900" cy="2055600"/>
          </a:xfrm>
          <a:prstGeom prst="straightConnector1">
            <a:avLst/>
          </a:prstGeom>
          <a:noFill/>
          <a:ln w="76200" cap="flat" cmpd="sng">
            <a:solidFill>
              <a:srgbClr val="999999"/>
            </a:solidFill>
            <a:prstDash val="solid"/>
            <a:round/>
            <a:headEnd type="none" w="med" len="med"/>
            <a:tailEnd type="none" w="med" len="med"/>
          </a:ln>
        </p:spPr>
      </p:cxnSp>
      <p:sp>
        <p:nvSpPr>
          <p:cNvPr id="178" name="Google Shape;178;p22"/>
          <p:cNvSpPr/>
          <p:nvPr/>
        </p:nvSpPr>
        <p:spPr>
          <a:xfrm>
            <a:off x="1168734" y="2178910"/>
            <a:ext cx="585300" cy="5781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79" name="Google Shape;179;p22"/>
          <p:cNvPicPr preferRelativeResize="0"/>
          <p:nvPr/>
        </p:nvPicPr>
        <p:blipFill>
          <a:blip r:embed="rId5">
            <a:alphaModFix/>
          </a:blip>
          <a:stretch>
            <a:fillRect/>
          </a:stretch>
        </p:blipFill>
        <p:spPr>
          <a:xfrm>
            <a:off x="1261890" y="2268329"/>
            <a:ext cx="399328" cy="399324"/>
          </a:xfrm>
          <a:prstGeom prst="rect">
            <a:avLst/>
          </a:prstGeom>
          <a:noFill/>
          <a:ln>
            <a:noFill/>
          </a:ln>
        </p:spPr>
      </p:pic>
      <p:sp>
        <p:nvSpPr>
          <p:cNvPr id="180" name="Google Shape;180;p22"/>
          <p:cNvSpPr/>
          <p:nvPr/>
        </p:nvSpPr>
        <p:spPr>
          <a:xfrm>
            <a:off x="5649322" y="2179053"/>
            <a:ext cx="585300" cy="5778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81" name="Google Shape;181;p22"/>
          <p:cNvPicPr preferRelativeResize="0"/>
          <p:nvPr/>
        </p:nvPicPr>
        <p:blipFill>
          <a:blip r:embed="rId6">
            <a:alphaModFix/>
          </a:blip>
          <a:stretch>
            <a:fillRect/>
          </a:stretch>
        </p:blipFill>
        <p:spPr>
          <a:xfrm>
            <a:off x="5747764" y="2273749"/>
            <a:ext cx="388531" cy="3885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childTnLst>
                                </p:cTn>
                              </p:par>
                              <p:par>
                                <p:cTn id="13" presetID="10" presetClass="entr" presetSubtype="0" fill="hold" nodeType="with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gtEl>
                                        <p:attrNameLst>
                                          <p:attrName>style.visibility</p:attrName>
                                        </p:attrNameLst>
                                      </p:cBhvr>
                                      <p:to>
                                        <p:strVal val="visible"/>
                                      </p:to>
                                    </p:set>
                                    <p:animEffect transition="in" filter="fade">
                                      <p:cBhvr>
                                        <p:cTn id="18" dur="1000"/>
                                        <p:tgtEl>
                                          <p:spTgt spid="179"/>
                                        </p:tgtEl>
                                      </p:cBhvr>
                                    </p:animEffect>
                                  </p:childTnLst>
                                </p:cTn>
                              </p:par>
                              <p:par>
                                <p:cTn id="19" presetID="10" presetClass="entr" presetSubtype="0" fill="hold" nodeType="with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fade">
                                      <p:cBhvr>
                                        <p:cTn id="21" dur="1000"/>
                                        <p:tgtEl>
                                          <p:spTgt spid="180"/>
                                        </p:tgtEl>
                                      </p:cBhvr>
                                    </p:animEffect>
                                  </p:childTnLst>
                                </p:cTn>
                              </p:par>
                              <p:par>
                                <p:cTn id="22" presetID="10" presetClass="entr" presetSubtype="0" fill="hold" nodeType="with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1000"/>
                                        <p:tgtEl>
                                          <p:spTgt spid="181"/>
                                        </p:tgtEl>
                                      </p:cBhvr>
                                    </p:animEffect>
                                  </p:childTnLst>
                                </p:cTn>
                              </p:par>
                              <p:par>
                                <p:cTn id="25" presetID="10" presetClass="entr" presetSubtype="0" fill="hold" nodeType="with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fade">
                                      <p:cBhvr>
                                        <p:cTn id="27" dur="1000"/>
                                        <p:tgtEl>
                                          <p:spTgt spid="175"/>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1000"/>
                                        <p:tgtEl>
                                          <p:spTgt spid="173"/>
                                        </p:tgtEl>
                                      </p:cBhvr>
                                    </p:animEffect>
                                  </p:childTnLst>
                                </p:cTn>
                              </p:par>
                              <p:par>
                                <p:cTn id="32" presetID="10" presetClass="entr" presetSubtype="0" fill="hold" nodeType="with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fade">
                                      <p:cBhvr>
                                        <p:cTn id="34"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3"/>
          <p:cNvSpPr/>
          <p:nvPr/>
        </p:nvSpPr>
        <p:spPr>
          <a:xfrm>
            <a:off x="281625" y="280500"/>
            <a:ext cx="8555400" cy="4582500"/>
          </a:xfrm>
          <a:prstGeom prst="roundRect">
            <a:avLst>
              <a:gd name="adj" fmla="val 16667"/>
            </a:avLst>
          </a:prstGeom>
          <a:solidFill>
            <a:srgbClr val="FFFFFF">
              <a:alpha val="87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23"/>
          <p:cNvSpPr txBox="1"/>
          <p:nvPr/>
        </p:nvSpPr>
        <p:spPr>
          <a:xfrm>
            <a:off x="3826775" y="509100"/>
            <a:ext cx="1257300" cy="789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9600">
                <a:solidFill>
                  <a:srgbClr val="F03B42"/>
                </a:solidFill>
                <a:latin typeface="Fugaz One"/>
                <a:ea typeface="Fugaz One"/>
                <a:cs typeface="Fugaz One"/>
                <a:sym typeface="Fugaz One"/>
              </a:rPr>
              <a:t>“</a:t>
            </a:r>
            <a:endParaRPr sz="9600">
              <a:solidFill>
                <a:srgbClr val="F03B42"/>
              </a:solidFill>
              <a:latin typeface="Fugaz One"/>
              <a:ea typeface="Fugaz One"/>
              <a:cs typeface="Fugaz One"/>
              <a:sym typeface="Fugaz One"/>
            </a:endParaRPr>
          </a:p>
        </p:txBody>
      </p:sp>
      <p:sp>
        <p:nvSpPr>
          <p:cNvPr id="188" name="Google Shape;188;p23"/>
          <p:cNvSpPr txBox="1"/>
          <p:nvPr/>
        </p:nvSpPr>
        <p:spPr>
          <a:xfrm>
            <a:off x="1069125" y="2459525"/>
            <a:ext cx="7185300" cy="112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i="1">
                <a:latin typeface="Droid Sans"/>
                <a:ea typeface="Droid Sans"/>
                <a:cs typeface="Droid Sans"/>
                <a:sym typeface="Droid Sans"/>
              </a:rPr>
              <a:t>"What made this a good experience was the people. We were all </a:t>
            </a:r>
            <a:r>
              <a:rPr lang="en" sz="2000" b="1" i="1">
                <a:solidFill>
                  <a:srgbClr val="F03B42"/>
                </a:solidFill>
                <a:latin typeface="Droid Sans"/>
                <a:ea typeface="Droid Sans"/>
                <a:cs typeface="Droid Sans"/>
                <a:sym typeface="Droid Sans"/>
              </a:rPr>
              <a:t>compatible</a:t>
            </a:r>
            <a:r>
              <a:rPr lang="en" sz="2000" i="1">
                <a:latin typeface="Droid Sans"/>
                <a:ea typeface="Droid Sans"/>
                <a:cs typeface="Droid Sans"/>
                <a:sym typeface="Droid Sans"/>
              </a:rPr>
              <a:t> and got along. There was a good vibe."</a:t>
            </a:r>
            <a:endParaRPr sz="2000" i="1">
              <a:latin typeface="Droid Sans"/>
              <a:ea typeface="Droid Sans"/>
              <a:cs typeface="Droid Sans"/>
              <a:sym typeface="Droid Sans"/>
            </a:endParaRPr>
          </a:p>
          <a:p>
            <a:pPr marL="0" lvl="0" indent="0" rtl="0">
              <a:spcBef>
                <a:spcPts val="0"/>
              </a:spcBef>
              <a:spcAft>
                <a:spcPts val="0"/>
              </a:spcAft>
              <a:buNone/>
            </a:pPr>
            <a:endParaRPr sz="1600" i="1">
              <a:latin typeface="Droid Sans"/>
              <a:ea typeface="Droid Sans"/>
              <a:cs typeface="Droid Sans"/>
              <a:sym typeface="Droid Sans"/>
            </a:endParaRPr>
          </a:p>
          <a:p>
            <a:pPr marL="0" lvl="0" indent="0" rtl="0">
              <a:spcBef>
                <a:spcPts val="0"/>
              </a:spcBef>
              <a:spcAft>
                <a:spcPts val="0"/>
              </a:spcAft>
              <a:buClr>
                <a:schemeClr val="dk1"/>
              </a:buClr>
              <a:buSzPts val="1100"/>
              <a:buFont typeface="Arial"/>
              <a:buNone/>
            </a:pPr>
            <a:r>
              <a:rPr lang="en" sz="2000" i="1">
                <a:latin typeface="Droid Sans"/>
                <a:ea typeface="Droid Sans"/>
                <a:cs typeface="Droid Sans"/>
                <a:sym typeface="Droid Sans"/>
              </a:rPr>
              <a:t>"Will you working on Munch</a:t>
            </a:r>
            <a:r>
              <a:rPr lang="en" sz="2000" b="1" i="1">
                <a:latin typeface="Droid Sans"/>
                <a:ea typeface="Droid Sans"/>
                <a:cs typeface="Droid Sans"/>
                <a:sym typeface="Droid Sans"/>
              </a:rPr>
              <a:t> </a:t>
            </a:r>
            <a:r>
              <a:rPr lang="en" sz="2000" i="1">
                <a:latin typeface="Droid Sans"/>
                <a:ea typeface="Droid Sans"/>
                <a:cs typeface="Droid Sans"/>
                <a:sym typeface="Droid Sans"/>
              </a:rPr>
              <a:t>for the rest of the year?"</a:t>
            </a:r>
            <a:endParaRPr sz="2000" i="1">
              <a:latin typeface="Droid Sans"/>
              <a:ea typeface="Droid Sans"/>
              <a:cs typeface="Droid Sans"/>
              <a:sym typeface="Droid Sans"/>
            </a:endParaRPr>
          </a:p>
          <a:p>
            <a:pPr marL="0" lvl="0" indent="0" rtl="0">
              <a:spcBef>
                <a:spcPts val="0"/>
              </a:spcBef>
              <a:spcAft>
                <a:spcPts val="0"/>
              </a:spcAft>
              <a:buNone/>
            </a:pPr>
            <a:endParaRPr sz="1600" i="1">
              <a:latin typeface="Droid Sans"/>
              <a:ea typeface="Droid Sans"/>
              <a:cs typeface="Droid Sans"/>
              <a:sym typeface="Droid Sans"/>
            </a:endParaRPr>
          </a:p>
          <a:p>
            <a:pPr marL="0" lvl="0" indent="0" rtl="0">
              <a:spcBef>
                <a:spcPts val="0"/>
              </a:spcBef>
              <a:spcAft>
                <a:spcPts val="0"/>
              </a:spcAft>
              <a:buNone/>
            </a:pPr>
            <a:r>
              <a:rPr lang="en" sz="2000" i="1">
                <a:latin typeface="Droid Sans"/>
                <a:ea typeface="Droid Sans"/>
                <a:cs typeface="Droid Sans"/>
                <a:sym typeface="Droid Sans"/>
              </a:rPr>
              <a:t>"I absolutely LOVED MUNCH...one of the people in my group </a:t>
            </a:r>
            <a:r>
              <a:rPr lang="en" sz="2000" b="1" i="1">
                <a:solidFill>
                  <a:srgbClr val="F03B42"/>
                </a:solidFill>
                <a:latin typeface="Droid Sans"/>
                <a:ea typeface="Droid Sans"/>
                <a:cs typeface="Droid Sans"/>
                <a:sym typeface="Droid Sans"/>
              </a:rPr>
              <a:t>told me about a research group</a:t>
            </a:r>
            <a:r>
              <a:rPr lang="en" sz="2000" i="1">
                <a:latin typeface="Droid Sans"/>
                <a:ea typeface="Droid Sans"/>
                <a:cs typeface="Droid Sans"/>
                <a:sym typeface="Droid Sans"/>
              </a:rPr>
              <a:t> that I’m now a part of, and I’m so stoked."</a:t>
            </a:r>
            <a:endParaRPr sz="2000" i="1">
              <a:latin typeface="Droid Sans"/>
              <a:ea typeface="Droid Sans"/>
              <a:cs typeface="Droid Sans"/>
              <a:sym typeface="Droid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Shape 192"/>
        <p:cNvGrpSpPr/>
        <p:nvPr/>
      </p:nvGrpSpPr>
      <p:grpSpPr>
        <a:xfrm>
          <a:off x="0" y="0"/>
          <a:ext cx="0" cy="0"/>
          <a:chOff x="0" y="0"/>
          <a:chExt cx="0" cy="0"/>
        </a:xfrm>
      </p:grpSpPr>
      <p:pic>
        <p:nvPicPr>
          <p:cNvPr id="193" name="Google Shape;193;p24" descr="Image result for facebook icon png"/>
          <p:cNvPicPr preferRelativeResize="0"/>
          <p:nvPr/>
        </p:nvPicPr>
        <p:blipFill>
          <a:blip r:embed="rId3">
            <a:alphaModFix/>
          </a:blip>
          <a:stretch>
            <a:fillRect/>
          </a:stretch>
        </p:blipFill>
        <p:spPr>
          <a:xfrm>
            <a:off x="2969750" y="3705463"/>
            <a:ext cx="673375" cy="673375"/>
          </a:xfrm>
          <a:prstGeom prst="rect">
            <a:avLst/>
          </a:prstGeom>
          <a:noFill/>
          <a:ln>
            <a:noFill/>
          </a:ln>
        </p:spPr>
      </p:pic>
      <p:pic>
        <p:nvPicPr>
          <p:cNvPr id="194" name="Google Shape;194;p24"/>
          <p:cNvPicPr preferRelativeResize="0"/>
          <p:nvPr/>
        </p:nvPicPr>
        <p:blipFill>
          <a:blip r:embed="rId4">
            <a:alphaModFix/>
          </a:blip>
          <a:stretch>
            <a:fillRect/>
          </a:stretch>
        </p:blipFill>
        <p:spPr>
          <a:xfrm>
            <a:off x="4694174" y="3393175"/>
            <a:ext cx="673500" cy="673500"/>
          </a:xfrm>
          <a:prstGeom prst="flowChartAlternateProcess">
            <a:avLst/>
          </a:prstGeom>
          <a:noFill/>
          <a:ln>
            <a:noFill/>
          </a:ln>
        </p:spPr>
      </p:pic>
      <p:pic>
        <p:nvPicPr>
          <p:cNvPr id="195" name="Google Shape;195;p24" descr="Image result for tinder icon png"/>
          <p:cNvPicPr preferRelativeResize="0"/>
          <p:nvPr/>
        </p:nvPicPr>
        <p:blipFill>
          <a:blip r:embed="rId5">
            <a:alphaModFix/>
          </a:blip>
          <a:stretch>
            <a:fillRect/>
          </a:stretch>
        </p:blipFill>
        <p:spPr>
          <a:xfrm>
            <a:off x="1316925" y="1604890"/>
            <a:ext cx="673375" cy="673395"/>
          </a:xfrm>
          <a:prstGeom prst="rect">
            <a:avLst/>
          </a:prstGeom>
          <a:noFill/>
          <a:ln>
            <a:noFill/>
          </a:ln>
        </p:spPr>
      </p:pic>
      <p:pic>
        <p:nvPicPr>
          <p:cNvPr id="196" name="Google Shape;196;p24"/>
          <p:cNvPicPr preferRelativeResize="0"/>
          <p:nvPr/>
        </p:nvPicPr>
        <p:blipFill>
          <a:blip r:embed="rId6">
            <a:alphaModFix/>
          </a:blip>
          <a:stretch>
            <a:fillRect/>
          </a:stretch>
        </p:blipFill>
        <p:spPr>
          <a:xfrm>
            <a:off x="3216177" y="2699134"/>
            <a:ext cx="1173700" cy="379975"/>
          </a:xfrm>
          <a:prstGeom prst="rect">
            <a:avLst/>
          </a:prstGeom>
          <a:noFill/>
          <a:ln>
            <a:noFill/>
          </a:ln>
        </p:spPr>
      </p:pic>
      <p:sp>
        <p:nvSpPr>
          <p:cNvPr id="197" name="Google Shape;197;p24"/>
          <p:cNvSpPr/>
          <p:nvPr/>
        </p:nvSpPr>
        <p:spPr>
          <a:xfrm>
            <a:off x="0" y="-12"/>
            <a:ext cx="9144000" cy="5143500"/>
          </a:xfrm>
          <a:prstGeom prst="rect">
            <a:avLst/>
          </a:prstGeom>
          <a:solidFill>
            <a:srgbClr val="FFFFFF">
              <a:alpha val="8154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98" name="Google Shape;198;p24"/>
          <p:cNvCxnSpPr/>
          <p:nvPr/>
        </p:nvCxnSpPr>
        <p:spPr>
          <a:xfrm rot="10800000">
            <a:off x="1009855" y="499490"/>
            <a:ext cx="9900" cy="4174800"/>
          </a:xfrm>
          <a:prstGeom prst="straightConnector1">
            <a:avLst/>
          </a:prstGeom>
          <a:noFill/>
          <a:ln w="76200" cap="flat" cmpd="sng">
            <a:solidFill>
              <a:srgbClr val="000000"/>
            </a:solidFill>
            <a:prstDash val="solid"/>
            <a:round/>
            <a:headEnd type="none" w="med" len="med"/>
            <a:tailEnd type="triangle" w="med" len="med"/>
          </a:ln>
        </p:spPr>
      </p:cxnSp>
      <p:cxnSp>
        <p:nvCxnSpPr>
          <p:cNvPr id="199" name="Google Shape;199;p24"/>
          <p:cNvCxnSpPr/>
          <p:nvPr/>
        </p:nvCxnSpPr>
        <p:spPr>
          <a:xfrm>
            <a:off x="987221" y="4651900"/>
            <a:ext cx="7424400" cy="4500"/>
          </a:xfrm>
          <a:prstGeom prst="straightConnector1">
            <a:avLst/>
          </a:prstGeom>
          <a:noFill/>
          <a:ln w="76200" cap="flat" cmpd="sng">
            <a:solidFill>
              <a:srgbClr val="000000"/>
            </a:solidFill>
            <a:prstDash val="solid"/>
            <a:round/>
            <a:headEnd type="none" w="med" len="med"/>
            <a:tailEnd type="triangle" w="med" len="med"/>
          </a:ln>
        </p:spPr>
      </p:cxnSp>
      <p:sp>
        <p:nvSpPr>
          <p:cNvPr id="200" name="Google Shape;200;p24"/>
          <p:cNvSpPr txBox="1"/>
          <p:nvPr/>
        </p:nvSpPr>
        <p:spPr>
          <a:xfrm rot="-5400000">
            <a:off x="-687" y="1594325"/>
            <a:ext cx="1668000" cy="370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latin typeface="Contrail One"/>
                <a:ea typeface="Contrail One"/>
                <a:cs typeface="Contrail One"/>
                <a:sym typeface="Contrail One"/>
              </a:rPr>
              <a:t>Meeting New People</a:t>
            </a:r>
            <a:endParaRPr>
              <a:latin typeface="Contrail One"/>
              <a:ea typeface="Contrail One"/>
              <a:cs typeface="Contrail One"/>
              <a:sym typeface="Contrail One"/>
            </a:endParaRPr>
          </a:p>
        </p:txBody>
      </p:sp>
      <p:sp>
        <p:nvSpPr>
          <p:cNvPr id="201" name="Google Shape;201;p24"/>
          <p:cNvSpPr txBox="1"/>
          <p:nvPr/>
        </p:nvSpPr>
        <p:spPr>
          <a:xfrm>
            <a:off x="5511400" y="4280350"/>
            <a:ext cx="2580900" cy="33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trail One"/>
                <a:ea typeface="Contrail One"/>
                <a:cs typeface="Contrail One"/>
                <a:sym typeface="Contrail One"/>
              </a:rPr>
              <a:t>Building Quality Friendships</a:t>
            </a:r>
            <a:endParaRPr>
              <a:latin typeface="Contrail One"/>
              <a:ea typeface="Contrail One"/>
              <a:cs typeface="Contrail One"/>
              <a:sym typeface="Contrail One"/>
            </a:endParaRPr>
          </a:p>
        </p:txBody>
      </p:sp>
      <p:pic>
        <p:nvPicPr>
          <p:cNvPr id="202" name="Google Shape;202;p24"/>
          <p:cNvPicPr preferRelativeResize="0"/>
          <p:nvPr/>
        </p:nvPicPr>
        <p:blipFill>
          <a:blip r:embed="rId7">
            <a:alphaModFix/>
          </a:blip>
          <a:stretch>
            <a:fillRect/>
          </a:stretch>
        </p:blipFill>
        <p:spPr>
          <a:xfrm>
            <a:off x="4625625" y="1424153"/>
            <a:ext cx="673375" cy="711134"/>
          </a:xfrm>
          <a:prstGeom prst="rect">
            <a:avLst/>
          </a:prstGeom>
          <a:noFill/>
          <a:ln>
            <a:noFill/>
          </a:ln>
        </p:spPr>
      </p:pic>
      <p:sp>
        <p:nvSpPr>
          <p:cNvPr id="203" name="Google Shape;203;p24"/>
          <p:cNvSpPr txBox="1"/>
          <p:nvPr/>
        </p:nvSpPr>
        <p:spPr>
          <a:xfrm>
            <a:off x="5953300" y="1327913"/>
            <a:ext cx="2764800" cy="7812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chemeClr val="dk1"/>
              </a:buClr>
              <a:buSzPts val="1800"/>
              <a:buFont typeface="Contrail One"/>
              <a:buAutoNum type="arabicPeriod"/>
            </a:pPr>
            <a:r>
              <a:rPr lang="en" sz="1800">
                <a:solidFill>
                  <a:schemeClr val="dk1"/>
                </a:solidFill>
                <a:latin typeface="Contrail One"/>
                <a:ea typeface="Contrail One"/>
                <a:cs typeface="Contrail One"/>
                <a:sym typeface="Contrail One"/>
              </a:rPr>
              <a:t>No Flakes</a:t>
            </a:r>
            <a:endParaRPr sz="1800">
              <a:solidFill>
                <a:schemeClr val="dk1"/>
              </a:solidFill>
              <a:latin typeface="Contrail One"/>
              <a:ea typeface="Contrail One"/>
              <a:cs typeface="Contrail One"/>
              <a:sym typeface="Contrail One"/>
            </a:endParaRPr>
          </a:p>
          <a:p>
            <a:pPr marL="457200" lvl="0" indent="-342900" rtl="0">
              <a:lnSpc>
                <a:spcPct val="150000"/>
              </a:lnSpc>
              <a:spcBef>
                <a:spcPts val="0"/>
              </a:spcBef>
              <a:spcAft>
                <a:spcPts val="0"/>
              </a:spcAft>
              <a:buClr>
                <a:schemeClr val="dk1"/>
              </a:buClr>
              <a:buSzPts val="1800"/>
              <a:buFont typeface="Contrail One"/>
              <a:buAutoNum type="arabicPeriod"/>
            </a:pPr>
            <a:r>
              <a:rPr lang="en" sz="1800">
                <a:solidFill>
                  <a:schemeClr val="dk1"/>
                </a:solidFill>
                <a:latin typeface="Contrail One"/>
                <a:ea typeface="Contrail One"/>
                <a:cs typeface="Contrail One"/>
                <a:sym typeface="Contrail One"/>
              </a:rPr>
              <a:t>Spontaneity</a:t>
            </a:r>
            <a:endParaRPr sz="1800">
              <a:solidFill>
                <a:schemeClr val="dk1"/>
              </a:solidFill>
              <a:latin typeface="Contrail One"/>
              <a:ea typeface="Contrail One"/>
              <a:cs typeface="Contrail One"/>
              <a:sym typeface="Contrail One"/>
            </a:endParaRPr>
          </a:p>
          <a:p>
            <a:pPr marL="457200" lvl="0" indent="-342900" rtl="0">
              <a:lnSpc>
                <a:spcPct val="150000"/>
              </a:lnSpc>
              <a:spcBef>
                <a:spcPts val="0"/>
              </a:spcBef>
              <a:spcAft>
                <a:spcPts val="0"/>
              </a:spcAft>
              <a:buClr>
                <a:schemeClr val="dk1"/>
              </a:buClr>
              <a:buSzPts val="1800"/>
              <a:buFont typeface="Contrail One"/>
              <a:buAutoNum type="arabicPeriod"/>
            </a:pPr>
            <a:r>
              <a:rPr lang="en" sz="1800">
                <a:solidFill>
                  <a:schemeClr val="dk1"/>
                </a:solidFill>
                <a:latin typeface="Contrail One"/>
                <a:ea typeface="Contrail One"/>
                <a:cs typeface="Contrail One"/>
                <a:sym typeface="Contrail One"/>
              </a:rPr>
              <a:t>Compatibility</a:t>
            </a:r>
            <a:endParaRPr sz="1800">
              <a:solidFill>
                <a:schemeClr val="dk1"/>
              </a:solidFill>
              <a:latin typeface="Contrail One"/>
              <a:ea typeface="Contrail One"/>
              <a:cs typeface="Contrail One"/>
              <a:sym typeface="Contrail One"/>
            </a:endParaRPr>
          </a:p>
          <a:p>
            <a:pPr marL="457200" lvl="0" indent="-342900" rtl="0">
              <a:lnSpc>
                <a:spcPct val="150000"/>
              </a:lnSpc>
              <a:spcBef>
                <a:spcPts val="0"/>
              </a:spcBef>
              <a:spcAft>
                <a:spcPts val="0"/>
              </a:spcAft>
              <a:buClr>
                <a:schemeClr val="dk1"/>
              </a:buClr>
              <a:buSzPts val="1800"/>
              <a:buFont typeface="Contrail One"/>
              <a:buAutoNum type="arabicPeriod"/>
            </a:pPr>
            <a:r>
              <a:rPr lang="en" sz="1800">
                <a:solidFill>
                  <a:schemeClr val="dk1"/>
                </a:solidFill>
                <a:latin typeface="Contrail One"/>
                <a:ea typeface="Contrail One"/>
                <a:cs typeface="Contrail One"/>
                <a:sym typeface="Contrail One"/>
              </a:rPr>
              <a:t>Discounts</a:t>
            </a:r>
            <a:endParaRPr sz="1800">
              <a:solidFill>
                <a:schemeClr val="dk1"/>
              </a:solidFill>
              <a:latin typeface="Contrail One"/>
              <a:ea typeface="Contrail One"/>
              <a:cs typeface="Contrail One"/>
              <a:sym typeface="Contrail One"/>
            </a:endParaRPr>
          </a:p>
        </p:txBody>
      </p:sp>
      <p:sp>
        <p:nvSpPr>
          <p:cNvPr id="204" name="Google Shape;204;p24"/>
          <p:cNvSpPr/>
          <p:nvPr/>
        </p:nvSpPr>
        <p:spPr>
          <a:xfrm>
            <a:off x="5511402" y="823325"/>
            <a:ext cx="441900" cy="1790400"/>
          </a:xfrm>
          <a:prstGeom prst="leftBrace">
            <a:avLst>
              <a:gd name="adj1" fmla="val 34515"/>
              <a:gd name="adj2" fmla="val 60751"/>
            </a:avLst>
          </a:prstGeom>
          <a:noFill/>
          <a:ln w="28575" cap="flat" cmpd="sng">
            <a:solidFill>
              <a:srgbClr val="E6636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10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1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pic>
        <p:nvPicPr>
          <p:cNvPr id="209" name="Google Shape;209;p25"/>
          <p:cNvPicPr preferRelativeResize="0"/>
          <p:nvPr/>
        </p:nvPicPr>
        <p:blipFill rotWithShape="1">
          <a:blip r:embed="rId3">
            <a:alphaModFix/>
          </a:blip>
          <a:srcRect l="23368" r="23606"/>
          <a:stretch/>
        </p:blipFill>
        <p:spPr>
          <a:xfrm>
            <a:off x="5487338" y="441575"/>
            <a:ext cx="2259150" cy="4260325"/>
          </a:xfrm>
          <a:prstGeom prst="rect">
            <a:avLst/>
          </a:prstGeom>
          <a:noFill/>
          <a:ln>
            <a:noFill/>
          </a:ln>
        </p:spPr>
      </p:pic>
      <p:pic>
        <p:nvPicPr>
          <p:cNvPr id="210" name="Google Shape;210;p25"/>
          <p:cNvPicPr preferRelativeResize="0"/>
          <p:nvPr/>
        </p:nvPicPr>
        <p:blipFill>
          <a:blip r:embed="rId4">
            <a:alphaModFix/>
          </a:blip>
          <a:stretch>
            <a:fillRect/>
          </a:stretch>
        </p:blipFill>
        <p:spPr>
          <a:xfrm>
            <a:off x="5643900" y="955200"/>
            <a:ext cx="1946025" cy="3222353"/>
          </a:xfrm>
          <a:prstGeom prst="rect">
            <a:avLst/>
          </a:prstGeom>
          <a:noFill/>
          <a:ln>
            <a:noFill/>
          </a:ln>
        </p:spPr>
      </p:pic>
      <p:sp>
        <p:nvSpPr>
          <p:cNvPr id="211" name="Google Shape;211;p25"/>
          <p:cNvSpPr/>
          <p:nvPr/>
        </p:nvSpPr>
        <p:spPr>
          <a:xfrm>
            <a:off x="1038325" y="1814200"/>
            <a:ext cx="3948300" cy="2887800"/>
          </a:xfrm>
          <a:prstGeom prst="roundRect">
            <a:avLst>
              <a:gd name="adj" fmla="val 16667"/>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25"/>
          <p:cNvSpPr txBox="1">
            <a:spLocks noGrp="1"/>
          </p:cNvSpPr>
          <p:nvPr>
            <p:ph type="title"/>
          </p:nvPr>
        </p:nvSpPr>
        <p:spPr>
          <a:xfrm>
            <a:off x="1247113" y="441563"/>
            <a:ext cx="35307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03B42"/>
                </a:solidFill>
                <a:latin typeface="Contrail One"/>
                <a:ea typeface="Contrail One"/>
                <a:cs typeface="Contrail One"/>
                <a:sym typeface="Contrail One"/>
              </a:rPr>
              <a:t>Monetization</a:t>
            </a:r>
            <a:endParaRPr>
              <a:solidFill>
                <a:srgbClr val="F03B42"/>
              </a:solidFill>
              <a:latin typeface="Contrail One"/>
              <a:ea typeface="Contrail One"/>
              <a:cs typeface="Contrail One"/>
              <a:sym typeface="Contrail One"/>
            </a:endParaRPr>
          </a:p>
        </p:txBody>
      </p:sp>
      <p:sp>
        <p:nvSpPr>
          <p:cNvPr id="213" name="Google Shape;213;p25"/>
          <p:cNvSpPr txBox="1"/>
          <p:nvPr/>
        </p:nvSpPr>
        <p:spPr>
          <a:xfrm>
            <a:off x="1686481" y="3715301"/>
            <a:ext cx="2652000" cy="60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Contrail One"/>
                <a:ea typeface="Contrail One"/>
                <a:cs typeface="Contrail One"/>
                <a:sym typeface="Contrail One"/>
              </a:rPr>
              <a:t>Restaurant Advertisement</a:t>
            </a:r>
            <a:endParaRPr sz="2800">
              <a:solidFill>
                <a:srgbClr val="FFFFFF"/>
              </a:solidFill>
              <a:latin typeface="Contrail One"/>
              <a:ea typeface="Contrail One"/>
              <a:cs typeface="Contrail One"/>
              <a:sym typeface="Contrail One"/>
            </a:endParaRPr>
          </a:p>
        </p:txBody>
      </p:sp>
      <p:pic>
        <p:nvPicPr>
          <p:cNvPr id="214" name="Google Shape;214;p25"/>
          <p:cNvPicPr preferRelativeResize="0"/>
          <p:nvPr/>
        </p:nvPicPr>
        <p:blipFill>
          <a:blip r:embed="rId5">
            <a:alphaModFix/>
          </a:blip>
          <a:stretch>
            <a:fillRect/>
          </a:stretch>
        </p:blipFill>
        <p:spPr>
          <a:xfrm>
            <a:off x="2413855" y="2180936"/>
            <a:ext cx="1197242" cy="1197243"/>
          </a:xfrm>
          <a:prstGeom prst="rect">
            <a:avLst/>
          </a:prstGeom>
          <a:noFill/>
          <a:ln>
            <a:noFill/>
          </a:ln>
        </p:spPr>
      </p:pic>
      <p:sp>
        <p:nvSpPr>
          <p:cNvPr id="215" name="Google Shape;215;p25"/>
          <p:cNvSpPr/>
          <p:nvPr/>
        </p:nvSpPr>
        <p:spPr>
          <a:xfrm>
            <a:off x="7128667" y="3331716"/>
            <a:ext cx="214800" cy="214800"/>
          </a:xfrm>
          <a:prstGeom prst="ellipse">
            <a:avLst/>
          </a:prstGeom>
          <a:solidFill>
            <a:srgbClr val="D9D9D9">
              <a:alpha val="74620"/>
            </a:srgbClr>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03B42"/>
                </a:solidFill>
                <a:latin typeface="Contrail One"/>
                <a:ea typeface="Contrail One"/>
                <a:cs typeface="Contrail One"/>
                <a:sym typeface="Contrail One"/>
              </a:rPr>
              <a:t>Go-To-Market Strategy</a:t>
            </a:r>
            <a:endParaRPr>
              <a:solidFill>
                <a:srgbClr val="F03B42"/>
              </a:solidFill>
              <a:latin typeface="Contrail One"/>
              <a:ea typeface="Contrail One"/>
              <a:cs typeface="Contrail One"/>
              <a:sym typeface="Contrail On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Shape 224"/>
        <p:cNvGrpSpPr/>
        <p:nvPr/>
      </p:nvGrpSpPr>
      <p:grpSpPr>
        <a:xfrm>
          <a:off x="0" y="0"/>
          <a:ext cx="0" cy="0"/>
          <a:chOff x="0" y="0"/>
          <a:chExt cx="0" cy="0"/>
        </a:xfrm>
      </p:grpSpPr>
      <p:pic>
        <p:nvPicPr>
          <p:cNvPr id="225" name="Google Shape;225;p27" descr="Image result for stanford"/>
          <p:cNvPicPr preferRelativeResize="0"/>
          <p:nvPr/>
        </p:nvPicPr>
        <p:blipFill rotWithShape="1">
          <a:blip r:embed="rId3">
            <a:alphaModFix/>
          </a:blip>
          <a:srcRect l="27531" r="25423" b="3892"/>
          <a:stretch/>
        </p:blipFill>
        <p:spPr>
          <a:xfrm>
            <a:off x="0" y="3225"/>
            <a:ext cx="4554250" cy="5137050"/>
          </a:xfrm>
          <a:prstGeom prst="rect">
            <a:avLst/>
          </a:prstGeom>
          <a:noFill/>
          <a:ln>
            <a:noFill/>
          </a:ln>
        </p:spPr>
      </p:pic>
      <p:pic>
        <p:nvPicPr>
          <p:cNvPr id="226" name="Google Shape;226;p27" descr="Image result for google campus"/>
          <p:cNvPicPr preferRelativeResize="0"/>
          <p:nvPr/>
        </p:nvPicPr>
        <p:blipFill rotWithShape="1">
          <a:blip r:embed="rId4">
            <a:alphaModFix/>
          </a:blip>
          <a:srcRect l="3883" t="-270" r="34173" b="269"/>
          <a:stretch/>
        </p:blipFill>
        <p:spPr>
          <a:xfrm>
            <a:off x="4554250" y="0"/>
            <a:ext cx="4589749" cy="5143500"/>
          </a:xfrm>
          <a:prstGeom prst="rect">
            <a:avLst/>
          </a:prstGeom>
          <a:noFill/>
          <a:ln>
            <a:noFill/>
          </a:ln>
        </p:spPr>
      </p:pic>
      <p:sp>
        <p:nvSpPr>
          <p:cNvPr id="227" name="Google Shape;227;p27"/>
          <p:cNvSpPr/>
          <p:nvPr/>
        </p:nvSpPr>
        <p:spPr>
          <a:xfrm>
            <a:off x="12" y="0"/>
            <a:ext cx="9144000" cy="5143500"/>
          </a:xfrm>
          <a:prstGeom prst="rect">
            <a:avLst/>
          </a:prstGeom>
          <a:solidFill>
            <a:srgbClr val="FFFFFF">
              <a:alpha val="8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8" name="Google Shape;228;p27"/>
          <p:cNvCxnSpPr/>
          <p:nvPr/>
        </p:nvCxnSpPr>
        <p:spPr>
          <a:xfrm>
            <a:off x="4563367" y="0"/>
            <a:ext cx="0" cy="5143500"/>
          </a:xfrm>
          <a:prstGeom prst="straightConnector1">
            <a:avLst/>
          </a:prstGeom>
          <a:noFill/>
          <a:ln w="19050" cap="flat" cmpd="sng">
            <a:solidFill>
              <a:srgbClr val="CCCCCC"/>
            </a:solidFill>
            <a:prstDash val="solid"/>
            <a:round/>
            <a:headEnd type="none" w="med" len="med"/>
            <a:tailEnd type="none" w="med" len="med"/>
          </a:ln>
        </p:spPr>
      </p:cxnSp>
      <p:sp>
        <p:nvSpPr>
          <p:cNvPr id="229" name="Google Shape;229;p27"/>
          <p:cNvSpPr txBox="1">
            <a:spLocks noGrp="1"/>
          </p:cNvSpPr>
          <p:nvPr>
            <p:ph type="title" idx="4294967295"/>
          </p:nvPr>
        </p:nvSpPr>
        <p:spPr>
          <a:xfrm>
            <a:off x="5088813" y="3319375"/>
            <a:ext cx="3658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00000"/>
                </a:solidFill>
                <a:latin typeface="Contrail One"/>
                <a:ea typeface="Contrail One"/>
                <a:cs typeface="Contrail One"/>
                <a:sym typeface="Contrail One"/>
              </a:rPr>
              <a:t>… Munch also works on</a:t>
            </a:r>
            <a:r>
              <a:rPr lang="en" sz="2200" b="1">
                <a:solidFill>
                  <a:srgbClr val="434343"/>
                </a:solidFill>
                <a:latin typeface="Contrail One"/>
                <a:ea typeface="Contrail One"/>
                <a:cs typeface="Contrail One"/>
                <a:sym typeface="Contrail One"/>
              </a:rPr>
              <a:t> </a:t>
            </a:r>
            <a:r>
              <a:rPr lang="en" sz="3000" b="1">
                <a:solidFill>
                  <a:srgbClr val="000000"/>
                </a:solidFill>
                <a:latin typeface="Contrail One"/>
                <a:ea typeface="Contrail One"/>
                <a:cs typeface="Contrail One"/>
                <a:sym typeface="Contrail One"/>
              </a:rPr>
              <a:t>corporate campuses</a:t>
            </a:r>
            <a:endParaRPr sz="3200" b="1">
              <a:solidFill>
                <a:srgbClr val="000000"/>
              </a:solidFill>
              <a:latin typeface="Contrail One"/>
              <a:ea typeface="Contrail One"/>
              <a:cs typeface="Contrail One"/>
              <a:sym typeface="Contrail One"/>
            </a:endParaRPr>
          </a:p>
        </p:txBody>
      </p:sp>
      <p:sp>
        <p:nvSpPr>
          <p:cNvPr id="230" name="Google Shape;230;p27"/>
          <p:cNvSpPr txBox="1">
            <a:spLocks noGrp="1"/>
          </p:cNvSpPr>
          <p:nvPr>
            <p:ph type="title" idx="4294967295"/>
          </p:nvPr>
        </p:nvSpPr>
        <p:spPr>
          <a:xfrm>
            <a:off x="343763" y="2081075"/>
            <a:ext cx="386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03B42"/>
                </a:solidFill>
                <a:latin typeface="Contrail One"/>
                <a:ea typeface="Contrail One"/>
                <a:cs typeface="Contrail One"/>
                <a:sym typeface="Contrail One"/>
              </a:rPr>
              <a:t>4,600</a:t>
            </a:r>
            <a:endParaRPr sz="4800" b="1">
              <a:solidFill>
                <a:srgbClr val="F03B42"/>
              </a:solidFill>
              <a:latin typeface="Contrail One"/>
              <a:ea typeface="Contrail One"/>
              <a:cs typeface="Contrail One"/>
              <a:sym typeface="Contrail One"/>
            </a:endParaRPr>
          </a:p>
          <a:p>
            <a:pPr marL="0" lvl="0" indent="0" algn="ctr" rtl="0">
              <a:spcBef>
                <a:spcPts val="0"/>
              </a:spcBef>
              <a:spcAft>
                <a:spcPts val="0"/>
              </a:spcAft>
              <a:buNone/>
            </a:pPr>
            <a:endParaRPr sz="3000" b="1">
              <a:solidFill>
                <a:srgbClr val="F03B42"/>
              </a:solidFill>
              <a:latin typeface="Contrail One"/>
              <a:ea typeface="Contrail One"/>
              <a:cs typeface="Contrail One"/>
              <a:sym typeface="Contrail One"/>
            </a:endParaRPr>
          </a:p>
          <a:p>
            <a:pPr marL="0" lvl="0" indent="0" algn="ctr" rtl="0">
              <a:spcBef>
                <a:spcPts val="0"/>
              </a:spcBef>
              <a:spcAft>
                <a:spcPts val="0"/>
              </a:spcAft>
              <a:buNone/>
            </a:pPr>
            <a:r>
              <a:rPr lang="en" sz="3000" b="1">
                <a:solidFill>
                  <a:srgbClr val="000000"/>
                </a:solidFill>
                <a:latin typeface="Contrail One"/>
                <a:ea typeface="Contrail One"/>
                <a:cs typeface="Contrail One"/>
                <a:sym typeface="Contrail One"/>
              </a:rPr>
              <a:t>University campuses</a:t>
            </a:r>
            <a:endParaRPr sz="3000" b="1">
              <a:solidFill>
                <a:srgbClr val="000000"/>
              </a:solidFill>
              <a:latin typeface="Contrail One"/>
              <a:ea typeface="Contrail One"/>
              <a:cs typeface="Contrail One"/>
              <a:sym typeface="Contrail One"/>
            </a:endParaRPr>
          </a:p>
          <a:p>
            <a:pPr marL="0" lvl="0" indent="0" algn="ctr" rtl="0">
              <a:spcBef>
                <a:spcPts val="0"/>
              </a:spcBef>
              <a:spcAft>
                <a:spcPts val="0"/>
              </a:spcAft>
              <a:buNone/>
            </a:pPr>
            <a:r>
              <a:rPr lang="en" sz="2200" b="1">
                <a:solidFill>
                  <a:srgbClr val="000000"/>
                </a:solidFill>
                <a:latin typeface="Contrail One"/>
                <a:ea typeface="Contrail One"/>
                <a:cs typeface="Contrail One"/>
                <a:sym typeface="Contrail One"/>
              </a:rPr>
              <a:t>in the U.S. alone...</a:t>
            </a:r>
            <a:endParaRPr sz="2200" b="1">
              <a:solidFill>
                <a:srgbClr val="000000"/>
              </a:solidFill>
              <a:latin typeface="Contrail One"/>
              <a:ea typeface="Contrail One"/>
              <a:cs typeface="Contrail One"/>
              <a:sym typeface="Contrail One"/>
            </a:endParaRPr>
          </a:p>
        </p:txBody>
      </p:sp>
      <p:pic>
        <p:nvPicPr>
          <p:cNvPr id="231" name="Google Shape;231;p27"/>
          <p:cNvPicPr preferRelativeResize="0"/>
          <p:nvPr/>
        </p:nvPicPr>
        <p:blipFill rotWithShape="1">
          <a:blip r:embed="rId5">
            <a:alphaModFix/>
          </a:blip>
          <a:srcRect t="61166"/>
          <a:stretch/>
        </p:blipFill>
        <p:spPr>
          <a:xfrm>
            <a:off x="1400225" y="1063875"/>
            <a:ext cx="1753800" cy="1093400"/>
          </a:xfrm>
          <a:prstGeom prst="rect">
            <a:avLst/>
          </a:prstGeom>
          <a:noFill/>
          <a:ln>
            <a:noFill/>
          </a:ln>
        </p:spPr>
      </p:pic>
      <p:pic>
        <p:nvPicPr>
          <p:cNvPr id="232" name="Google Shape;232;p27"/>
          <p:cNvPicPr preferRelativeResize="0"/>
          <p:nvPr/>
        </p:nvPicPr>
        <p:blipFill rotWithShape="1">
          <a:blip r:embed="rId5">
            <a:alphaModFix/>
          </a:blip>
          <a:srcRect t="127" b="46652"/>
          <a:stretch/>
        </p:blipFill>
        <p:spPr>
          <a:xfrm>
            <a:off x="6106263" y="1260825"/>
            <a:ext cx="1623625" cy="1665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00"/>
                                        <p:tgtEl>
                                          <p:spTgt spid="231"/>
                                        </p:tgtEl>
                                      </p:cBhvr>
                                    </p:animEffect>
                                  </p:childTnLst>
                                </p:cTn>
                              </p:par>
                              <p:par>
                                <p:cTn id="8" presetID="10" presetClass="entr" presetSubtype="0"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1000"/>
                                        <p:tgtEl>
                                          <p:spTgt spid="2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1000"/>
                                        <p:tgtEl>
                                          <p:spTgt spid="232"/>
                                        </p:tgtEl>
                                      </p:cBhvr>
                                    </p:animEffect>
                                  </p:childTnLst>
                                </p:cTn>
                              </p:par>
                              <p:par>
                                <p:cTn id="16" presetID="10" presetClass="entr" presetSubtype="0" fill="hold" nodeType="with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6"/>
        <p:cNvGrpSpPr/>
        <p:nvPr/>
      </p:nvGrpSpPr>
      <p:grpSpPr>
        <a:xfrm>
          <a:off x="0" y="0"/>
          <a:ext cx="0" cy="0"/>
          <a:chOff x="0" y="0"/>
          <a:chExt cx="0" cy="0"/>
        </a:xfrm>
      </p:grpSpPr>
      <p:sp>
        <p:nvSpPr>
          <p:cNvPr id="237" name="Google Shape;237;p28"/>
          <p:cNvSpPr/>
          <p:nvPr/>
        </p:nvSpPr>
        <p:spPr>
          <a:xfrm>
            <a:off x="5026775" y="1376400"/>
            <a:ext cx="2191500" cy="2163600"/>
          </a:xfrm>
          <a:prstGeom prst="ellipse">
            <a:avLst/>
          </a:prstGeom>
          <a:solidFill>
            <a:srgbClr val="F3F3F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28"/>
          <p:cNvSpPr/>
          <p:nvPr/>
        </p:nvSpPr>
        <p:spPr>
          <a:xfrm>
            <a:off x="2141263" y="604825"/>
            <a:ext cx="2191500" cy="21636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39" name="Google Shape;239;p28"/>
          <p:cNvPicPr preferRelativeResize="0"/>
          <p:nvPr/>
        </p:nvPicPr>
        <p:blipFill>
          <a:blip r:embed="rId3">
            <a:alphaModFix/>
          </a:blip>
          <a:stretch>
            <a:fillRect/>
          </a:stretch>
        </p:blipFill>
        <p:spPr>
          <a:xfrm>
            <a:off x="5701619" y="2037288"/>
            <a:ext cx="841820" cy="841800"/>
          </a:xfrm>
          <a:prstGeom prst="rect">
            <a:avLst/>
          </a:prstGeom>
          <a:noFill/>
          <a:ln>
            <a:noFill/>
          </a:ln>
        </p:spPr>
      </p:pic>
      <p:pic>
        <p:nvPicPr>
          <p:cNvPr id="240" name="Google Shape;240;p28"/>
          <p:cNvPicPr preferRelativeResize="0"/>
          <p:nvPr/>
        </p:nvPicPr>
        <p:blipFill>
          <a:blip r:embed="rId4">
            <a:alphaModFix/>
          </a:blip>
          <a:stretch>
            <a:fillRect/>
          </a:stretch>
        </p:blipFill>
        <p:spPr>
          <a:xfrm rot="-2700132">
            <a:off x="2755336" y="1188530"/>
            <a:ext cx="307203" cy="307209"/>
          </a:xfrm>
          <a:prstGeom prst="rect">
            <a:avLst/>
          </a:prstGeom>
          <a:noFill/>
          <a:ln>
            <a:noFill/>
          </a:ln>
        </p:spPr>
      </p:pic>
      <p:pic>
        <p:nvPicPr>
          <p:cNvPr id="241" name="Google Shape;241;p28"/>
          <p:cNvPicPr preferRelativeResize="0"/>
          <p:nvPr/>
        </p:nvPicPr>
        <p:blipFill>
          <a:blip r:embed="rId5">
            <a:alphaModFix/>
          </a:blip>
          <a:stretch>
            <a:fillRect/>
          </a:stretch>
        </p:blipFill>
        <p:spPr>
          <a:xfrm rot="1173391">
            <a:off x="2947764" y="1246761"/>
            <a:ext cx="879693" cy="879704"/>
          </a:xfrm>
          <a:prstGeom prst="rect">
            <a:avLst/>
          </a:prstGeom>
          <a:noFill/>
          <a:ln>
            <a:noFill/>
          </a:ln>
        </p:spPr>
      </p:pic>
      <p:pic>
        <p:nvPicPr>
          <p:cNvPr id="242" name="Google Shape;242;p28"/>
          <p:cNvPicPr preferRelativeResize="0"/>
          <p:nvPr/>
        </p:nvPicPr>
        <p:blipFill>
          <a:blip r:embed="rId4">
            <a:alphaModFix/>
          </a:blip>
          <a:stretch>
            <a:fillRect/>
          </a:stretch>
        </p:blipFill>
        <p:spPr>
          <a:xfrm rot="1800161">
            <a:off x="2580966" y="1503766"/>
            <a:ext cx="307201" cy="307211"/>
          </a:xfrm>
          <a:prstGeom prst="rect">
            <a:avLst/>
          </a:prstGeom>
          <a:noFill/>
          <a:ln>
            <a:noFill/>
          </a:ln>
        </p:spPr>
      </p:pic>
      <p:sp>
        <p:nvSpPr>
          <p:cNvPr id="243" name="Google Shape;243;p28"/>
          <p:cNvSpPr txBox="1">
            <a:spLocks noGrp="1"/>
          </p:cNvSpPr>
          <p:nvPr>
            <p:ph type="title" idx="4294967295"/>
          </p:nvPr>
        </p:nvSpPr>
        <p:spPr>
          <a:xfrm>
            <a:off x="5160275" y="3888888"/>
            <a:ext cx="1924500" cy="64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03B42"/>
                </a:solidFill>
                <a:latin typeface="Contrail One"/>
                <a:ea typeface="Contrail One"/>
                <a:cs typeface="Contrail One"/>
                <a:sym typeface="Contrail One"/>
              </a:rPr>
              <a:t>Influencers</a:t>
            </a:r>
            <a:endParaRPr>
              <a:solidFill>
                <a:srgbClr val="F03B42"/>
              </a:solidFill>
              <a:latin typeface="Contrail One"/>
              <a:ea typeface="Contrail One"/>
              <a:cs typeface="Contrail One"/>
              <a:sym typeface="Contrail One"/>
            </a:endParaRPr>
          </a:p>
        </p:txBody>
      </p:sp>
      <p:sp>
        <p:nvSpPr>
          <p:cNvPr id="244" name="Google Shape;244;p28"/>
          <p:cNvSpPr txBox="1">
            <a:spLocks noGrp="1"/>
          </p:cNvSpPr>
          <p:nvPr>
            <p:ph type="title" idx="4294967295"/>
          </p:nvPr>
        </p:nvSpPr>
        <p:spPr>
          <a:xfrm>
            <a:off x="1641125" y="3066225"/>
            <a:ext cx="3329700" cy="64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Contrail One"/>
                <a:ea typeface="Contrail One"/>
                <a:cs typeface="Contrail One"/>
                <a:sym typeface="Contrail One"/>
              </a:rPr>
              <a:t>Visual Advertisement</a:t>
            </a:r>
            <a:endParaRPr>
              <a:solidFill>
                <a:srgbClr val="666666"/>
              </a:solidFill>
              <a:latin typeface="Contrail One"/>
              <a:ea typeface="Contrail One"/>
              <a:cs typeface="Contrail One"/>
              <a:sym typeface="Contrail O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sp>
        <p:nvSpPr>
          <p:cNvPr id="249" name="Google Shape;249;p29"/>
          <p:cNvSpPr/>
          <p:nvPr/>
        </p:nvSpPr>
        <p:spPr>
          <a:xfrm>
            <a:off x="1488415" y="898325"/>
            <a:ext cx="2191500" cy="2163600"/>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Google Shape;250;p29"/>
          <p:cNvSpPr/>
          <p:nvPr/>
        </p:nvSpPr>
        <p:spPr>
          <a:xfrm>
            <a:off x="5475300" y="2123100"/>
            <a:ext cx="2191500" cy="21636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Google Shape;251;p29"/>
          <p:cNvSpPr/>
          <p:nvPr/>
        </p:nvSpPr>
        <p:spPr>
          <a:xfrm rot="1026064">
            <a:off x="4240339" y="2362711"/>
            <a:ext cx="758014" cy="418102"/>
          </a:xfrm>
          <a:prstGeom prst="rightArrow">
            <a:avLst>
              <a:gd name="adj1" fmla="val 50000"/>
              <a:gd name="adj2" fmla="val 50000"/>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52" name="Google Shape;252;p29"/>
          <p:cNvPicPr preferRelativeResize="0"/>
          <p:nvPr/>
        </p:nvPicPr>
        <p:blipFill>
          <a:blip r:embed="rId3">
            <a:alphaModFix/>
          </a:blip>
          <a:stretch>
            <a:fillRect/>
          </a:stretch>
        </p:blipFill>
        <p:spPr>
          <a:xfrm>
            <a:off x="2168093" y="1188616"/>
            <a:ext cx="832127" cy="832152"/>
          </a:xfrm>
          <a:prstGeom prst="rect">
            <a:avLst/>
          </a:prstGeom>
          <a:noFill/>
          <a:ln>
            <a:noFill/>
          </a:ln>
        </p:spPr>
      </p:pic>
      <p:sp>
        <p:nvSpPr>
          <p:cNvPr id="253" name="Google Shape;253;p29"/>
          <p:cNvSpPr txBox="1"/>
          <p:nvPr/>
        </p:nvSpPr>
        <p:spPr>
          <a:xfrm>
            <a:off x="1679207" y="2183632"/>
            <a:ext cx="1809900" cy="6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03B42"/>
                </a:solidFill>
                <a:latin typeface="Contrail One"/>
                <a:ea typeface="Contrail One"/>
                <a:cs typeface="Contrail One"/>
                <a:sym typeface="Contrail One"/>
              </a:rPr>
              <a:t>Chatbot</a:t>
            </a:r>
            <a:endParaRPr sz="1800">
              <a:solidFill>
                <a:srgbClr val="F03B42"/>
              </a:solidFill>
              <a:latin typeface="Contrail One"/>
              <a:ea typeface="Contrail One"/>
              <a:cs typeface="Contrail One"/>
              <a:sym typeface="Contrail One"/>
            </a:endParaRPr>
          </a:p>
          <a:p>
            <a:pPr marL="0" lvl="0" indent="0" algn="ctr" rtl="0">
              <a:spcBef>
                <a:spcPts val="0"/>
              </a:spcBef>
              <a:spcAft>
                <a:spcPts val="0"/>
              </a:spcAft>
              <a:buNone/>
            </a:pPr>
            <a:r>
              <a:rPr lang="en" sz="1800">
                <a:solidFill>
                  <a:srgbClr val="F03B42"/>
                </a:solidFill>
                <a:latin typeface="Contrail One"/>
                <a:ea typeface="Contrail One"/>
                <a:cs typeface="Contrail One"/>
                <a:sym typeface="Contrail One"/>
              </a:rPr>
              <a:t>Prototype</a:t>
            </a:r>
            <a:endParaRPr sz="1800">
              <a:solidFill>
                <a:srgbClr val="F03B42"/>
              </a:solidFill>
              <a:latin typeface="Contrail One"/>
              <a:ea typeface="Contrail One"/>
              <a:cs typeface="Contrail One"/>
              <a:sym typeface="Contrail One"/>
            </a:endParaRPr>
          </a:p>
        </p:txBody>
      </p:sp>
      <p:pic>
        <p:nvPicPr>
          <p:cNvPr id="254" name="Google Shape;254;p29"/>
          <p:cNvPicPr preferRelativeResize="0"/>
          <p:nvPr/>
        </p:nvPicPr>
        <p:blipFill rotWithShape="1">
          <a:blip r:embed="rId4">
            <a:alphaModFix/>
          </a:blip>
          <a:srcRect l="22788" r="23096"/>
          <a:stretch/>
        </p:blipFill>
        <p:spPr>
          <a:xfrm>
            <a:off x="6304509" y="2409599"/>
            <a:ext cx="533076" cy="985089"/>
          </a:xfrm>
          <a:prstGeom prst="rect">
            <a:avLst/>
          </a:prstGeom>
          <a:noFill/>
          <a:ln>
            <a:noFill/>
          </a:ln>
        </p:spPr>
      </p:pic>
      <p:sp>
        <p:nvSpPr>
          <p:cNvPr id="255" name="Google Shape;255;p29"/>
          <p:cNvSpPr txBox="1"/>
          <p:nvPr/>
        </p:nvSpPr>
        <p:spPr>
          <a:xfrm>
            <a:off x="5666103" y="3460307"/>
            <a:ext cx="1809900" cy="6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trail One"/>
                <a:ea typeface="Contrail One"/>
                <a:cs typeface="Contrail One"/>
                <a:sym typeface="Contrail One"/>
              </a:rPr>
              <a:t>Mobile App</a:t>
            </a:r>
            <a:endParaRPr sz="1800">
              <a:solidFill>
                <a:srgbClr val="FFFFFF"/>
              </a:solidFill>
              <a:latin typeface="Contrail One"/>
              <a:ea typeface="Contrail One"/>
              <a:cs typeface="Contrail One"/>
              <a:sym typeface="Contrail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p30"/>
          <p:cNvSpPr/>
          <p:nvPr/>
        </p:nvSpPr>
        <p:spPr>
          <a:xfrm>
            <a:off x="281625" y="280500"/>
            <a:ext cx="8555400" cy="4582500"/>
          </a:xfrm>
          <a:prstGeom prst="roundRect">
            <a:avLst>
              <a:gd name="adj" fmla="val 16667"/>
            </a:avLst>
          </a:prstGeom>
          <a:solidFill>
            <a:srgbClr val="FFFFFF">
              <a:alpha val="87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Google Shape;261;p30"/>
          <p:cNvSpPr txBox="1"/>
          <p:nvPr/>
        </p:nvSpPr>
        <p:spPr>
          <a:xfrm>
            <a:off x="5391400" y="3008675"/>
            <a:ext cx="2950200" cy="68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03B42"/>
                </a:solidFill>
                <a:latin typeface="Contrail One"/>
                <a:ea typeface="Contrail One"/>
                <a:cs typeface="Contrail One"/>
                <a:sym typeface="Contrail One"/>
              </a:rPr>
              <a:t>Platonic Friendship</a:t>
            </a:r>
            <a:endParaRPr sz="2800">
              <a:solidFill>
                <a:srgbClr val="F03B42"/>
              </a:solidFill>
              <a:latin typeface="Contrail One"/>
              <a:ea typeface="Contrail One"/>
              <a:cs typeface="Contrail One"/>
              <a:sym typeface="Contrail One"/>
            </a:endParaRPr>
          </a:p>
        </p:txBody>
      </p:sp>
      <p:sp>
        <p:nvSpPr>
          <p:cNvPr id="262" name="Google Shape;262;p30"/>
          <p:cNvSpPr txBox="1"/>
          <p:nvPr/>
        </p:nvSpPr>
        <p:spPr>
          <a:xfrm>
            <a:off x="844850" y="3008663"/>
            <a:ext cx="2750700" cy="68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03B42"/>
                </a:solidFill>
                <a:latin typeface="Contrail One"/>
                <a:ea typeface="Contrail One"/>
                <a:cs typeface="Contrail One"/>
                <a:sym typeface="Contrail One"/>
              </a:rPr>
              <a:t>Connection</a:t>
            </a:r>
            <a:endParaRPr sz="2800">
              <a:solidFill>
                <a:srgbClr val="F03B42"/>
              </a:solidFill>
              <a:latin typeface="Contrail One"/>
              <a:ea typeface="Contrail One"/>
              <a:cs typeface="Contrail One"/>
              <a:sym typeface="Contrail One"/>
            </a:endParaRPr>
          </a:p>
        </p:txBody>
      </p:sp>
      <p:sp>
        <p:nvSpPr>
          <p:cNvPr id="263" name="Google Shape;263;p30"/>
          <p:cNvSpPr txBox="1"/>
          <p:nvPr/>
        </p:nvSpPr>
        <p:spPr>
          <a:xfrm>
            <a:off x="3398325" y="3008663"/>
            <a:ext cx="1946400" cy="68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03B42"/>
                </a:solidFill>
                <a:latin typeface="Contrail One"/>
                <a:ea typeface="Contrail One"/>
                <a:cs typeface="Contrail One"/>
                <a:sym typeface="Contrail One"/>
              </a:rPr>
              <a:t>Food</a:t>
            </a:r>
            <a:endParaRPr sz="2800">
              <a:solidFill>
                <a:srgbClr val="F03B42"/>
              </a:solidFill>
              <a:latin typeface="Contrail One"/>
              <a:ea typeface="Contrail One"/>
              <a:cs typeface="Contrail One"/>
              <a:sym typeface="Contrail One"/>
            </a:endParaRPr>
          </a:p>
        </p:txBody>
      </p:sp>
      <p:pic>
        <p:nvPicPr>
          <p:cNvPr id="264" name="Google Shape;264;p30"/>
          <p:cNvPicPr preferRelativeResize="0"/>
          <p:nvPr/>
        </p:nvPicPr>
        <p:blipFill>
          <a:blip r:embed="rId4">
            <a:alphaModFix/>
          </a:blip>
          <a:stretch>
            <a:fillRect/>
          </a:stretch>
        </p:blipFill>
        <p:spPr>
          <a:xfrm>
            <a:off x="3767662" y="1564962"/>
            <a:ext cx="1207725" cy="1207725"/>
          </a:xfrm>
          <a:prstGeom prst="rect">
            <a:avLst/>
          </a:prstGeom>
          <a:noFill/>
          <a:ln>
            <a:noFill/>
          </a:ln>
        </p:spPr>
      </p:pic>
      <p:pic>
        <p:nvPicPr>
          <p:cNvPr id="265" name="Google Shape;265;p30"/>
          <p:cNvPicPr preferRelativeResize="0"/>
          <p:nvPr/>
        </p:nvPicPr>
        <p:blipFill>
          <a:blip r:embed="rId5">
            <a:alphaModFix/>
          </a:blip>
          <a:stretch>
            <a:fillRect/>
          </a:stretch>
        </p:blipFill>
        <p:spPr>
          <a:xfrm>
            <a:off x="6262638" y="1564950"/>
            <a:ext cx="1207725" cy="1207725"/>
          </a:xfrm>
          <a:prstGeom prst="rect">
            <a:avLst/>
          </a:prstGeom>
          <a:noFill/>
          <a:ln>
            <a:noFill/>
          </a:ln>
        </p:spPr>
      </p:pic>
      <p:pic>
        <p:nvPicPr>
          <p:cNvPr id="266" name="Google Shape;266;p30"/>
          <p:cNvPicPr preferRelativeResize="0"/>
          <p:nvPr/>
        </p:nvPicPr>
        <p:blipFill>
          <a:blip r:embed="rId6">
            <a:alphaModFix/>
          </a:blip>
          <a:stretch>
            <a:fillRect/>
          </a:stretch>
        </p:blipFill>
        <p:spPr>
          <a:xfrm>
            <a:off x="1616325" y="1508188"/>
            <a:ext cx="1321251" cy="1321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0"/>
        <p:cNvGrpSpPr/>
        <p:nvPr/>
      </p:nvGrpSpPr>
      <p:grpSpPr>
        <a:xfrm>
          <a:off x="0" y="0"/>
          <a:ext cx="0" cy="0"/>
          <a:chOff x="0" y="0"/>
          <a:chExt cx="0" cy="0"/>
        </a:xfrm>
      </p:grpSpPr>
      <p:pic>
        <p:nvPicPr>
          <p:cNvPr id="271" name="Google Shape;271;p31"/>
          <p:cNvPicPr preferRelativeResize="0"/>
          <p:nvPr/>
        </p:nvPicPr>
        <p:blipFill>
          <a:blip r:embed="rId3">
            <a:alphaModFix/>
          </a:blip>
          <a:stretch>
            <a:fillRect/>
          </a:stretch>
        </p:blipFill>
        <p:spPr>
          <a:xfrm>
            <a:off x="3700913" y="1575625"/>
            <a:ext cx="1742175" cy="18398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
        <p:cNvGrpSpPr/>
        <p:nvPr/>
      </p:nvGrpSpPr>
      <p:grpSpPr>
        <a:xfrm>
          <a:off x="0" y="0"/>
          <a:ext cx="0" cy="0"/>
          <a:chOff x="0" y="0"/>
          <a:chExt cx="0" cy="0"/>
        </a:xfrm>
      </p:grpSpPr>
      <p:sp>
        <p:nvSpPr>
          <p:cNvPr id="77" name="Google Shape;77;p14"/>
          <p:cNvSpPr txBox="1"/>
          <p:nvPr/>
        </p:nvSpPr>
        <p:spPr>
          <a:xfrm>
            <a:off x="714150" y="2814150"/>
            <a:ext cx="7715700" cy="16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rgbClr val="F03B42"/>
                </a:solidFill>
                <a:latin typeface="Contrail One"/>
                <a:ea typeface="Contrail One"/>
                <a:cs typeface="Contrail One"/>
                <a:sym typeface="Contrail One"/>
              </a:rPr>
              <a:t>Munch</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helps users</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branch out</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of their social circles by</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matching</a:t>
            </a:r>
            <a:r>
              <a:rPr lang="en" sz="2400">
                <a:solidFill>
                  <a:schemeClr val="dk1"/>
                </a:solidFill>
                <a:latin typeface="Contrail One"/>
                <a:ea typeface="Contrail One"/>
                <a:cs typeface="Contrail One"/>
                <a:sym typeface="Contrail One"/>
              </a:rPr>
              <a:t> </a:t>
            </a:r>
            <a:r>
              <a:rPr lang="en" sz="2400">
                <a:solidFill>
                  <a:srgbClr val="666666"/>
                </a:solidFill>
                <a:latin typeface="Contrail One"/>
                <a:ea typeface="Contrail One"/>
                <a:cs typeface="Contrail One"/>
                <a:sym typeface="Contrail One"/>
              </a:rPr>
              <a:t>people to share a</a:t>
            </a:r>
            <a:r>
              <a:rPr lang="en" sz="2400">
                <a:solidFill>
                  <a:schemeClr val="dk1"/>
                </a:solidFill>
                <a:latin typeface="Contrail One"/>
                <a:ea typeface="Contrail One"/>
                <a:cs typeface="Contrail One"/>
                <a:sym typeface="Contrail One"/>
              </a:rPr>
              <a:t> </a:t>
            </a:r>
            <a:r>
              <a:rPr lang="en" sz="3200" b="1">
                <a:solidFill>
                  <a:srgbClr val="F03B42"/>
                </a:solidFill>
                <a:latin typeface="Contrail One"/>
                <a:ea typeface="Contrail One"/>
                <a:cs typeface="Contrail One"/>
                <a:sym typeface="Contrail One"/>
              </a:rPr>
              <a:t>meal</a:t>
            </a:r>
            <a:endParaRPr sz="3200" b="1">
              <a:solidFill>
                <a:srgbClr val="F03B42"/>
              </a:solidFill>
              <a:latin typeface="Contrail One"/>
              <a:ea typeface="Contrail One"/>
              <a:cs typeface="Contrail One"/>
              <a:sym typeface="Contrail One"/>
            </a:endParaRPr>
          </a:p>
        </p:txBody>
      </p:sp>
      <p:pic>
        <p:nvPicPr>
          <p:cNvPr id="78" name="Google Shape;78;p14"/>
          <p:cNvPicPr preferRelativeResize="0"/>
          <p:nvPr/>
        </p:nvPicPr>
        <p:blipFill>
          <a:blip r:embed="rId3">
            <a:alphaModFix/>
          </a:blip>
          <a:stretch>
            <a:fillRect/>
          </a:stretch>
        </p:blipFill>
        <p:spPr>
          <a:xfrm>
            <a:off x="3700900" y="879738"/>
            <a:ext cx="1742175" cy="1839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
        <p:cNvGrpSpPr/>
        <p:nvPr/>
      </p:nvGrpSpPr>
      <p:grpSpPr>
        <a:xfrm>
          <a:off x="0" y="0"/>
          <a:ext cx="0" cy="0"/>
          <a:chOff x="0" y="0"/>
          <a:chExt cx="0" cy="0"/>
        </a:xfrm>
      </p:grpSpPr>
      <p:sp>
        <p:nvSpPr>
          <p:cNvPr id="83" name="Google Shape;83;p15"/>
          <p:cNvSpPr/>
          <p:nvPr/>
        </p:nvSpPr>
        <p:spPr>
          <a:xfrm>
            <a:off x="6693837" y="2404436"/>
            <a:ext cx="1843500" cy="1820100"/>
          </a:xfrm>
          <a:prstGeom prst="ellipse">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84;p15"/>
          <p:cNvSpPr/>
          <p:nvPr/>
        </p:nvSpPr>
        <p:spPr>
          <a:xfrm>
            <a:off x="3338977" y="3022427"/>
            <a:ext cx="1843500" cy="18201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Google Shape;85;p15"/>
          <p:cNvSpPr/>
          <p:nvPr/>
        </p:nvSpPr>
        <p:spPr>
          <a:xfrm>
            <a:off x="5435960" y="300975"/>
            <a:ext cx="1843500" cy="18201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86;p15"/>
          <p:cNvSpPr/>
          <p:nvPr/>
        </p:nvSpPr>
        <p:spPr>
          <a:xfrm>
            <a:off x="679313" y="939536"/>
            <a:ext cx="1843500" cy="1820100"/>
          </a:xfrm>
          <a:prstGeom prst="ellipse">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Google Shape;87;p15"/>
          <p:cNvPicPr preferRelativeResize="0"/>
          <p:nvPr/>
        </p:nvPicPr>
        <p:blipFill rotWithShape="1">
          <a:blip r:embed="rId3">
            <a:alphaModFix/>
          </a:blip>
          <a:srcRect l="22297" t="16148" r="13923" b="20071"/>
          <a:stretch/>
        </p:blipFill>
        <p:spPr>
          <a:xfrm>
            <a:off x="1836642" y="596717"/>
            <a:ext cx="1599600" cy="1602000"/>
          </a:xfrm>
          <a:prstGeom prst="ellipse">
            <a:avLst/>
          </a:prstGeom>
          <a:noFill/>
          <a:ln w="38100" cap="flat" cmpd="sng">
            <a:solidFill>
              <a:srgbClr val="FFFFFF"/>
            </a:solidFill>
            <a:prstDash val="solid"/>
            <a:round/>
            <a:headEnd type="none" w="sm" len="sm"/>
            <a:tailEnd type="none" w="sm" len="sm"/>
          </a:ln>
        </p:spPr>
      </p:pic>
      <p:pic>
        <p:nvPicPr>
          <p:cNvPr id="88" name="Google Shape;88;p15"/>
          <p:cNvPicPr preferRelativeResize="0"/>
          <p:nvPr/>
        </p:nvPicPr>
        <p:blipFill rotWithShape="1">
          <a:blip r:embed="rId4">
            <a:alphaModFix/>
          </a:blip>
          <a:srcRect l="5548" r="6516" b="22221"/>
          <a:stretch/>
        </p:blipFill>
        <p:spPr>
          <a:xfrm>
            <a:off x="5586445" y="2759614"/>
            <a:ext cx="1599600" cy="1608300"/>
          </a:xfrm>
          <a:prstGeom prst="ellipse">
            <a:avLst/>
          </a:prstGeom>
          <a:noFill/>
          <a:ln w="38100" cap="flat" cmpd="sng">
            <a:solidFill>
              <a:srgbClr val="FFFFFF"/>
            </a:solidFill>
            <a:prstDash val="solid"/>
            <a:round/>
            <a:headEnd type="none" w="sm" len="sm"/>
            <a:tailEnd type="none" w="sm" len="sm"/>
          </a:ln>
        </p:spPr>
      </p:pic>
      <p:pic>
        <p:nvPicPr>
          <p:cNvPr id="89" name="Google Shape;89;p15"/>
          <p:cNvPicPr preferRelativeResize="0"/>
          <p:nvPr/>
        </p:nvPicPr>
        <p:blipFill rotWithShape="1">
          <a:blip r:embed="rId5">
            <a:alphaModFix/>
          </a:blip>
          <a:srcRect/>
          <a:stretch/>
        </p:blipFill>
        <p:spPr>
          <a:xfrm>
            <a:off x="2522822" y="2624933"/>
            <a:ext cx="1599600" cy="1599600"/>
          </a:xfrm>
          <a:prstGeom prst="ellipse">
            <a:avLst/>
          </a:prstGeom>
          <a:noFill/>
          <a:ln w="38100" cap="flat" cmpd="sng">
            <a:solidFill>
              <a:srgbClr val="FFFFFF"/>
            </a:solidFill>
            <a:prstDash val="solid"/>
            <a:round/>
            <a:headEnd type="none" w="sm" len="sm"/>
            <a:tailEnd type="none" w="sm" len="sm"/>
          </a:ln>
        </p:spPr>
      </p:pic>
      <p:pic>
        <p:nvPicPr>
          <p:cNvPr id="90" name="Google Shape;90;p15"/>
          <p:cNvPicPr preferRelativeResize="0"/>
          <p:nvPr/>
        </p:nvPicPr>
        <p:blipFill rotWithShape="1">
          <a:blip r:embed="rId6">
            <a:alphaModFix/>
          </a:blip>
          <a:srcRect l="17110" t="30401" r="26845" b="27030"/>
          <a:stretch/>
        </p:blipFill>
        <p:spPr>
          <a:xfrm>
            <a:off x="4182189" y="895516"/>
            <a:ext cx="1599600" cy="1619700"/>
          </a:xfrm>
          <a:prstGeom prst="ellipse">
            <a:avLst/>
          </a:prstGeom>
          <a:noFill/>
          <a:ln w="38100" cap="flat" cmpd="sng">
            <a:solidFill>
              <a:srgbClr val="FFFFFF"/>
            </a:solidFill>
            <a:prstDash val="solid"/>
            <a:round/>
            <a:headEnd type="none" w="sm" len="sm"/>
            <a:tailEnd type="none" w="sm" len="sm"/>
          </a:ln>
        </p:spPr>
      </p:pic>
      <p:sp>
        <p:nvSpPr>
          <p:cNvPr id="91" name="Google Shape;91;p15"/>
          <p:cNvSpPr txBox="1"/>
          <p:nvPr/>
        </p:nvSpPr>
        <p:spPr>
          <a:xfrm>
            <a:off x="5696345" y="687746"/>
            <a:ext cx="1475100" cy="51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4D5D5"/>
                </a:solidFill>
                <a:latin typeface="Contrail One"/>
                <a:ea typeface="Contrail One"/>
                <a:cs typeface="Contrail One"/>
                <a:sym typeface="Contrail One"/>
              </a:rPr>
              <a:t>    Mobile &amp; Front-end </a:t>
            </a:r>
            <a:endParaRPr sz="1600">
              <a:solidFill>
                <a:srgbClr val="F4D5D5"/>
              </a:solidFill>
              <a:latin typeface="Contrail One"/>
              <a:ea typeface="Contrail One"/>
              <a:cs typeface="Contrail One"/>
              <a:sym typeface="Contrail One"/>
            </a:endParaRPr>
          </a:p>
          <a:p>
            <a:pPr marL="0" lvl="0" indent="0" rtl="0">
              <a:spcBef>
                <a:spcPts val="0"/>
              </a:spcBef>
              <a:spcAft>
                <a:spcPts val="0"/>
              </a:spcAft>
              <a:buNone/>
            </a:pPr>
            <a:r>
              <a:rPr lang="en" sz="1600">
                <a:solidFill>
                  <a:srgbClr val="F4D5D5"/>
                </a:solidFill>
                <a:latin typeface="Contrail One"/>
                <a:ea typeface="Contrail One"/>
                <a:cs typeface="Contrail One"/>
                <a:sym typeface="Contrail One"/>
              </a:rPr>
              <a:t>   Development</a:t>
            </a:r>
            <a:endParaRPr sz="1600">
              <a:solidFill>
                <a:srgbClr val="F4D5D5"/>
              </a:solidFill>
              <a:latin typeface="Contrail One"/>
              <a:ea typeface="Contrail One"/>
              <a:cs typeface="Contrail One"/>
              <a:sym typeface="Contrail One"/>
            </a:endParaRPr>
          </a:p>
        </p:txBody>
      </p:sp>
      <p:sp>
        <p:nvSpPr>
          <p:cNvPr id="92" name="Google Shape;92;p15"/>
          <p:cNvSpPr txBox="1"/>
          <p:nvPr/>
        </p:nvSpPr>
        <p:spPr>
          <a:xfrm>
            <a:off x="4015813" y="3589063"/>
            <a:ext cx="12378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4D5D5"/>
                </a:solidFill>
                <a:latin typeface="Contrail One"/>
                <a:ea typeface="Contrail One"/>
                <a:cs typeface="Contrail One"/>
                <a:sym typeface="Contrail One"/>
              </a:rPr>
              <a:t>Marketing</a:t>
            </a:r>
            <a:endParaRPr sz="1600">
              <a:solidFill>
                <a:srgbClr val="F4D5D5"/>
              </a:solidFill>
              <a:latin typeface="Contrail One"/>
              <a:ea typeface="Contrail One"/>
              <a:cs typeface="Contrail One"/>
              <a:sym typeface="Contrail One"/>
            </a:endParaRPr>
          </a:p>
        </p:txBody>
      </p:sp>
      <p:sp>
        <p:nvSpPr>
          <p:cNvPr id="93" name="Google Shape;93;p15"/>
          <p:cNvSpPr txBox="1"/>
          <p:nvPr/>
        </p:nvSpPr>
        <p:spPr>
          <a:xfrm>
            <a:off x="512598" y="1407146"/>
            <a:ext cx="1237800" cy="51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F03B42"/>
                </a:solidFill>
                <a:latin typeface="Contrail One"/>
                <a:ea typeface="Contrail One"/>
                <a:cs typeface="Contrail One"/>
                <a:sym typeface="Contrail One"/>
              </a:rPr>
              <a:t>Business Relations</a:t>
            </a:r>
            <a:endParaRPr sz="1600">
              <a:solidFill>
                <a:srgbClr val="F03B42"/>
              </a:solidFill>
              <a:latin typeface="Contrail One"/>
              <a:ea typeface="Contrail One"/>
              <a:cs typeface="Contrail One"/>
              <a:sym typeface="Contrail One"/>
            </a:endParaRPr>
          </a:p>
        </p:txBody>
      </p:sp>
      <p:sp>
        <p:nvSpPr>
          <p:cNvPr id="94" name="Google Shape;94;p15"/>
          <p:cNvSpPr txBox="1"/>
          <p:nvPr/>
        </p:nvSpPr>
        <p:spPr>
          <a:xfrm>
            <a:off x="7095262" y="2873118"/>
            <a:ext cx="1237800" cy="5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03B42"/>
                </a:solidFill>
                <a:latin typeface="Contrail One"/>
                <a:ea typeface="Contrail One"/>
                <a:cs typeface="Contrail One"/>
                <a:sym typeface="Contrail One"/>
              </a:rPr>
              <a:t>Technical</a:t>
            </a:r>
            <a:endParaRPr sz="1600">
              <a:solidFill>
                <a:srgbClr val="F03B42"/>
              </a:solidFill>
              <a:latin typeface="Contrail One"/>
              <a:ea typeface="Contrail One"/>
              <a:cs typeface="Contrail One"/>
              <a:sym typeface="Contrail One"/>
            </a:endParaRPr>
          </a:p>
        </p:txBody>
      </p:sp>
      <p:sp>
        <p:nvSpPr>
          <p:cNvPr id="95" name="Google Shape;95;p15"/>
          <p:cNvSpPr txBox="1"/>
          <p:nvPr/>
        </p:nvSpPr>
        <p:spPr>
          <a:xfrm>
            <a:off x="1171850" y="2066924"/>
            <a:ext cx="10854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ontrail One"/>
                <a:ea typeface="Contrail One"/>
                <a:cs typeface="Contrail One"/>
                <a:sym typeface="Contrail One"/>
              </a:rPr>
              <a:t>Brian</a:t>
            </a:r>
            <a:endParaRPr sz="1600">
              <a:latin typeface="Contrail One"/>
              <a:ea typeface="Contrail One"/>
              <a:cs typeface="Contrail One"/>
              <a:sym typeface="Contrail One"/>
            </a:endParaRPr>
          </a:p>
        </p:txBody>
      </p:sp>
      <p:sp>
        <p:nvSpPr>
          <p:cNvPr id="96" name="Google Shape;96;p15"/>
          <p:cNvSpPr txBox="1"/>
          <p:nvPr/>
        </p:nvSpPr>
        <p:spPr>
          <a:xfrm>
            <a:off x="5838928" y="1450386"/>
            <a:ext cx="10854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8FFF5"/>
                </a:solidFill>
                <a:latin typeface="Contrail One"/>
                <a:ea typeface="Contrail One"/>
                <a:cs typeface="Contrail One"/>
                <a:sym typeface="Contrail One"/>
              </a:rPr>
              <a:t>Heejung</a:t>
            </a:r>
            <a:endParaRPr sz="1600">
              <a:solidFill>
                <a:srgbClr val="F8FFF5"/>
              </a:solidFill>
              <a:latin typeface="Contrail One"/>
              <a:ea typeface="Contrail One"/>
              <a:cs typeface="Contrail One"/>
              <a:sym typeface="Contrail One"/>
            </a:endParaRPr>
          </a:p>
        </p:txBody>
      </p:sp>
      <p:sp>
        <p:nvSpPr>
          <p:cNvPr id="97" name="Google Shape;97;p15"/>
          <p:cNvSpPr txBox="1"/>
          <p:nvPr/>
        </p:nvSpPr>
        <p:spPr>
          <a:xfrm>
            <a:off x="3718025" y="4099074"/>
            <a:ext cx="10854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8FFF5"/>
                </a:solidFill>
                <a:latin typeface="Contrail One"/>
                <a:ea typeface="Contrail One"/>
                <a:cs typeface="Contrail One"/>
                <a:sym typeface="Contrail One"/>
              </a:rPr>
              <a:t>Michelle</a:t>
            </a:r>
            <a:endParaRPr sz="1600">
              <a:solidFill>
                <a:srgbClr val="F8FFF5"/>
              </a:solidFill>
              <a:latin typeface="Contrail One"/>
              <a:ea typeface="Contrail One"/>
              <a:cs typeface="Contrail One"/>
              <a:sym typeface="Contrail One"/>
            </a:endParaRPr>
          </a:p>
        </p:txBody>
      </p:sp>
      <p:sp>
        <p:nvSpPr>
          <p:cNvPr id="98" name="Google Shape;98;p15"/>
          <p:cNvSpPr txBox="1"/>
          <p:nvPr/>
        </p:nvSpPr>
        <p:spPr>
          <a:xfrm>
            <a:off x="7171450" y="3436849"/>
            <a:ext cx="1085400" cy="33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ontrail One"/>
                <a:ea typeface="Contrail One"/>
                <a:cs typeface="Contrail One"/>
                <a:sym typeface="Contrail One"/>
              </a:rPr>
              <a:t>Vincent</a:t>
            </a:r>
            <a:endParaRPr sz="1600">
              <a:latin typeface="Contrail One"/>
              <a:ea typeface="Contrail One"/>
              <a:cs typeface="Contrail One"/>
              <a:sym typeface="Contrail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l="23368" r="23606"/>
          <a:stretch/>
        </p:blipFill>
        <p:spPr>
          <a:xfrm>
            <a:off x="3349950" y="267187"/>
            <a:ext cx="2444100" cy="4609125"/>
          </a:xfrm>
          <a:prstGeom prst="rect">
            <a:avLst/>
          </a:prstGeom>
          <a:noFill/>
          <a:ln>
            <a:noFill/>
          </a:ln>
        </p:spPr>
      </p:pic>
      <p:pic>
        <p:nvPicPr>
          <p:cNvPr id="104" name="Google Shape;104;p16"/>
          <p:cNvPicPr preferRelativeResize="0"/>
          <p:nvPr/>
        </p:nvPicPr>
        <p:blipFill rotWithShape="1">
          <a:blip r:embed="rId4">
            <a:alphaModFix/>
          </a:blip>
          <a:srcRect l="1301" t="11290" r="76223" b="14475"/>
          <a:stretch/>
        </p:blipFill>
        <p:spPr>
          <a:xfrm>
            <a:off x="3519325" y="833250"/>
            <a:ext cx="2105350" cy="3477000"/>
          </a:xfrm>
          <a:prstGeom prst="rect">
            <a:avLst/>
          </a:prstGeom>
          <a:noFill/>
          <a:ln>
            <a:noFill/>
          </a:ln>
        </p:spPr>
      </p:pic>
      <p:sp>
        <p:nvSpPr>
          <p:cNvPr id="105" name="Google Shape;105;p16"/>
          <p:cNvSpPr/>
          <p:nvPr/>
        </p:nvSpPr>
        <p:spPr>
          <a:xfrm>
            <a:off x="4875175" y="2285550"/>
            <a:ext cx="232500" cy="232500"/>
          </a:xfrm>
          <a:prstGeom prst="ellipse">
            <a:avLst/>
          </a:prstGeom>
          <a:solidFill>
            <a:srgbClr val="D9D9D9">
              <a:alpha val="74620"/>
            </a:srgbClr>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3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9"/>
        <p:cNvGrpSpPr/>
        <p:nvPr/>
      </p:nvGrpSpPr>
      <p:grpSpPr>
        <a:xfrm>
          <a:off x="0" y="0"/>
          <a:ext cx="0" cy="0"/>
          <a:chOff x="0" y="0"/>
          <a:chExt cx="0" cy="0"/>
        </a:xfrm>
      </p:grpSpPr>
      <p:pic>
        <p:nvPicPr>
          <p:cNvPr id="110" name="Google Shape;110;p17"/>
          <p:cNvPicPr preferRelativeResize="0"/>
          <p:nvPr/>
        </p:nvPicPr>
        <p:blipFill rotWithShape="1">
          <a:blip r:embed="rId3">
            <a:alphaModFix/>
          </a:blip>
          <a:srcRect l="23368" r="23606"/>
          <a:stretch/>
        </p:blipFill>
        <p:spPr>
          <a:xfrm>
            <a:off x="3349950" y="267187"/>
            <a:ext cx="2444100" cy="4609125"/>
          </a:xfrm>
          <a:prstGeom prst="rect">
            <a:avLst/>
          </a:prstGeom>
          <a:noFill/>
          <a:ln>
            <a:noFill/>
          </a:ln>
        </p:spPr>
      </p:pic>
      <p:pic>
        <p:nvPicPr>
          <p:cNvPr id="111" name="Google Shape;111;p17"/>
          <p:cNvPicPr preferRelativeResize="0"/>
          <p:nvPr/>
        </p:nvPicPr>
        <p:blipFill>
          <a:blip r:embed="rId4">
            <a:alphaModFix/>
          </a:blip>
          <a:stretch>
            <a:fillRect/>
          </a:stretch>
        </p:blipFill>
        <p:spPr>
          <a:xfrm>
            <a:off x="3519325" y="822875"/>
            <a:ext cx="2105351" cy="3486172"/>
          </a:xfrm>
          <a:prstGeom prst="rect">
            <a:avLst/>
          </a:prstGeom>
          <a:noFill/>
          <a:ln>
            <a:noFill/>
          </a:ln>
        </p:spPr>
      </p:pic>
      <p:sp>
        <p:nvSpPr>
          <p:cNvPr id="112" name="Google Shape;112;p17"/>
          <p:cNvSpPr/>
          <p:nvPr/>
        </p:nvSpPr>
        <p:spPr>
          <a:xfrm>
            <a:off x="5125650" y="3393950"/>
            <a:ext cx="232500" cy="232500"/>
          </a:xfrm>
          <a:prstGeom prst="ellipse">
            <a:avLst/>
          </a:prstGeom>
          <a:solidFill>
            <a:srgbClr val="D9D9D9">
              <a:alpha val="74620"/>
            </a:srgbClr>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6"/>
        <p:cNvGrpSpPr/>
        <p:nvPr/>
      </p:nvGrpSpPr>
      <p:grpSpPr>
        <a:xfrm>
          <a:off x="0" y="0"/>
          <a:ext cx="0" cy="0"/>
          <a:chOff x="0" y="0"/>
          <a:chExt cx="0" cy="0"/>
        </a:xfrm>
      </p:grpSpPr>
      <p:pic>
        <p:nvPicPr>
          <p:cNvPr id="117" name="Google Shape;117;p18"/>
          <p:cNvPicPr preferRelativeResize="0"/>
          <p:nvPr/>
        </p:nvPicPr>
        <p:blipFill rotWithShape="1">
          <a:blip r:embed="rId3">
            <a:alphaModFix/>
          </a:blip>
          <a:srcRect l="23368" r="23606"/>
          <a:stretch/>
        </p:blipFill>
        <p:spPr>
          <a:xfrm>
            <a:off x="3349950" y="267187"/>
            <a:ext cx="2444100" cy="4609125"/>
          </a:xfrm>
          <a:prstGeom prst="rect">
            <a:avLst/>
          </a:prstGeom>
          <a:noFill/>
          <a:ln>
            <a:noFill/>
          </a:ln>
        </p:spPr>
      </p:pic>
      <p:pic>
        <p:nvPicPr>
          <p:cNvPr id="118" name="Google Shape;118;p18"/>
          <p:cNvPicPr preferRelativeResize="0"/>
          <p:nvPr/>
        </p:nvPicPr>
        <p:blipFill>
          <a:blip r:embed="rId4">
            <a:alphaModFix/>
          </a:blip>
          <a:stretch>
            <a:fillRect/>
          </a:stretch>
        </p:blipFill>
        <p:spPr>
          <a:xfrm>
            <a:off x="3519325" y="822875"/>
            <a:ext cx="2105350" cy="3474530"/>
          </a:xfrm>
          <a:prstGeom prst="rect">
            <a:avLst/>
          </a:prstGeom>
          <a:noFill/>
          <a:ln>
            <a:noFill/>
          </a:ln>
        </p:spPr>
      </p:pic>
      <p:sp>
        <p:nvSpPr>
          <p:cNvPr id="119" name="Google Shape;119;p18"/>
          <p:cNvSpPr/>
          <p:nvPr/>
        </p:nvSpPr>
        <p:spPr>
          <a:xfrm>
            <a:off x="5125650" y="2865375"/>
            <a:ext cx="232500" cy="232500"/>
          </a:xfrm>
          <a:prstGeom prst="ellipse">
            <a:avLst/>
          </a:prstGeom>
          <a:solidFill>
            <a:srgbClr val="D9D9D9">
              <a:alpha val="74620"/>
            </a:srgbClr>
          </a:solidFill>
          <a:ln w="2857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l="23368" r="23606"/>
          <a:stretch/>
        </p:blipFill>
        <p:spPr>
          <a:xfrm>
            <a:off x="3349950" y="267187"/>
            <a:ext cx="2444100" cy="4609125"/>
          </a:xfrm>
          <a:prstGeom prst="rect">
            <a:avLst/>
          </a:prstGeom>
          <a:noFill/>
          <a:ln>
            <a:noFill/>
          </a:ln>
        </p:spPr>
      </p:pic>
      <p:pic>
        <p:nvPicPr>
          <p:cNvPr id="125" name="Google Shape;125;p19"/>
          <p:cNvPicPr preferRelativeResize="0"/>
          <p:nvPr/>
        </p:nvPicPr>
        <p:blipFill rotWithShape="1">
          <a:blip r:embed="rId4">
            <a:alphaModFix/>
          </a:blip>
          <a:srcRect l="616"/>
          <a:stretch/>
        </p:blipFill>
        <p:spPr>
          <a:xfrm>
            <a:off x="3532350" y="824100"/>
            <a:ext cx="2092324" cy="3466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0"/>
          <p:cNvSpPr/>
          <p:nvPr/>
        </p:nvSpPr>
        <p:spPr>
          <a:xfrm>
            <a:off x="3483693" y="3884986"/>
            <a:ext cx="822000" cy="8115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Google Shape;131;p20"/>
          <p:cNvSpPr/>
          <p:nvPr/>
        </p:nvSpPr>
        <p:spPr>
          <a:xfrm>
            <a:off x="3095080" y="2186096"/>
            <a:ext cx="822000" cy="811500"/>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Google Shape;132;p20"/>
          <p:cNvSpPr/>
          <p:nvPr/>
        </p:nvSpPr>
        <p:spPr>
          <a:xfrm>
            <a:off x="2119521" y="3080072"/>
            <a:ext cx="822000" cy="8115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Google Shape;133;p20"/>
          <p:cNvSpPr/>
          <p:nvPr/>
        </p:nvSpPr>
        <p:spPr>
          <a:xfrm>
            <a:off x="1751675" y="1364749"/>
            <a:ext cx="822000" cy="811500"/>
          </a:xfrm>
          <a:prstGeom prst="ellipse">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Google Shape;134;p20"/>
          <p:cNvSpPr txBox="1"/>
          <p:nvPr/>
        </p:nvSpPr>
        <p:spPr>
          <a:xfrm>
            <a:off x="4087672" y="2211194"/>
            <a:ext cx="2919600" cy="7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Contrail One"/>
                <a:ea typeface="Contrail One"/>
                <a:cs typeface="Contrail One"/>
                <a:sym typeface="Contrail One"/>
              </a:rPr>
              <a:t>decide spontaneously</a:t>
            </a:r>
            <a:endParaRPr sz="1800">
              <a:solidFill>
                <a:schemeClr val="dk1"/>
              </a:solidFill>
              <a:latin typeface="Contrail One"/>
              <a:ea typeface="Contrail One"/>
              <a:cs typeface="Contrail One"/>
              <a:sym typeface="Contrail One"/>
            </a:endParaRPr>
          </a:p>
        </p:txBody>
      </p:sp>
      <p:sp>
        <p:nvSpPr>
          <p:cNvPr id="135" name="Google Shape;135;p20"/>
          <p:cNvSpPr txBox="1"/>
          <p:nvPr/>
        </p:nvSpPr>
        <p:spPr>
          <a:xfrm>
            <a:off x="2795326" y="1379925"/>
            <a:ext cx="3321900" cy="7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Contrail One"/>
                <a:ea typeface="Contrail One"/>
                <a:cs typeface="Contrail One"/>
                <a:sym typeface="Contrail One"/>
              </a:rPr>
              <a:t>schedule meals with new people</a:t>
            </a:r>
            <a:endParaRPr sz="1800">
              <a:solidFill>
                <a:schemeClr val="dk1"/>
              </a:solidFill>
              <a:latin typeface="Contrail One"/>
              <a:ea typeface="Contrail One"/>
              <a:cs typeface="Contrail One"/>
              <a:sym typeface="Contrail One"/>
            </a:endParaRPr>
          </a:p>
        </p:txBody>
      </p:sp>
      <p:sp>
        <p:nvSpPr>
          <p:cNvPr id="136" name="Google Shape;136;p20"/>
          <p:cNvSpPr txBox="1"/>
          <p:nvPr/>
        </p:nvSpPr>
        <p:spPr>
          <a:xfrm>
            <a:off x="3163183" y="3095230"/>
            <a:ext cx="3516300" cy="7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Contrail One"/>
                <a:ea typeface="Contrail One"/>
                <a:cs typeface="Contrail One"/>
                <a:sym typeface="Contrail One"/>
              </a:rPr>
              <a:t>build their networks </a:t>
            </a:r>
            <a:endParaRPr sz="1800">
              <a:solidFill>
                <a:schemeClr val="dk1"/>
              </a:solidFill>
              <a:latin typeface="Contrail One"/>
              <a:ea typeface="Contrail One"/>
              <a:cs typeface="Contrail One"/>
              <a:sym typeface="Contrail One"/>
            </a:endParaRPr>
          </a:p>
        </p:txBody>
      </p:sp>
      <p:sp>
        <p:nvSpPr>
          <p:cNvPr id="137" name="Google Shape;137;p20"/>
          <p:cNvSpPr txBox="1"/>
          <p:nvPr/>
        </p:nvSpPr>
        <p:spPr>
          <a:xfrm>
            <a:off x="4559309" y="3900122"/>
            <a:ext cx="2919600" cy="781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dk1"/>
                </a:solidFill>
                <a:latin typeface="Contrail One"/>
                <a:ea typeface="Contrail One"/>
                <a:cs typeface="Contrail One"/>
                <a:sym typeface="Contrail One"/>
              </a:rPr>
              <a:t>find meaningful friendships</a:t>
            </a:r>
            <a:endParaRPr sz="1800">
              <a:solidFill>
                <a:schemeClr val="dk1"/>
              </a:solidFill>
              <a:latin typeface="Contrail One"/>
              <a:ea typeface="Contrail One"/>
              <a:cs typeface="Contrail One"/>
              <a:sym typeface="Contrail One"/>
            </a:endParaRPr>
          </a:p>
        </p:txBody>
      </p:sp>
      <p:pic>
        <p:nvPicPr>
          <p:cNvPr id="138" name="Google Shape;138;p20"/>
          <p:cNvPicPr preferRelativeResize="0"/>
          <p:nvPr/>
        </p:nvPicPr>
        <p:blipFill rotWithShape="1">
          <a:blip r:embed="rId3">
            <a:alphaModFix/>
          </a:blip>
          <a:srcRect l="13623" t="8692" r="13949" b="8996"/>
          <a:stretch/>
        </p:blipFill>
        <p:spPr>
          <a:xfrm>
            <a:off x="3679530" y="4046164"/>
            <a:ext cx="430292" cy="489009"/>
          </a:xfrm>
          <a:prstGeom prst="rect">
            <a:avLst/>
          </a:prstGeom>
          <a:noFill/>
          <a:ln>
            <a:noFill/>
          </a:ln>
        </p:spPr>
      </p:pic>
      <p:pic>
        <p:nvPicPr>
          <p:cNvPr id="139" name="Google Shape;139;p20"/>
          <p:cNvPicPr preferRelativeResize="0"/>
          <p:nvPr/>
        </p:nvPicPr>
        <p:blipFill>
          <a:blip r:embed="rId4">
            <a:alphaModFix/>
          </a:blip>
          <a:stretch>
            <a:fillRect/>
          </a:stretch>
        </p:blipFill>
        <p:spPr>
          <a:xfrm>
            <a:off x="2315354" y="3270615"/>
            <a:ext cx="430291" cy="430284"/>
          </a:xfrm>
          <a:prstGeom prst="rect">
            <a:avLst/>
          </a:prstGeom>
          <a:noFill/>
          <a:ln>
            <a:noFill/>
          </a:ln>
        </p:spPr>
      </p:pic>
      <p:pic>
        <p:nvPicPr>
          <p:cNvPr id="140" name="Google Shape;140;p20"/>
          <p:cNvPicPr preferRelativeResize="0"/>
          <p:nvPr/>
        </p:nvPicPr>
        <p:blipFill>
          <a:blip r:embed="rId5">
            <a:alphaModFix/>
          </a:blip>
          <a:stretch>
            <a:fillRect/>
          </a:stretch>
        </p:blipFill>
        <p:spPr>
          <a:xfrm>
            <a:off x="1977968" y="1585763"/>
            <a:ext cx="369372" cy="369386"/>
          </a:xfrm>
          <a:prstGeom prst="rect">
            <a:avLst/>
          </a:prstGeom>
          <a:noFill/>
          <a:ln>
            <a:noFill/>
          </a:ln>
        </p:spPr>
      </p:pic>
      <p:pic>
        <p:nvPicPr>
          <p:cNvPr id="141" name="Google Shape;141;p20"/>
          <p:cNvPicPr preferRelativeResize="0"/>
          <p:nvPr/>
        </p:nvPicPr>
        <p:blipFill>
          <a:blip r:embed="rId6">
            <a:alphaModFix/>
          </a:blip>
          <a:stretch>
            <a:fillRect/>
          </a:stretch>
        </p:blipFill>
        <p:spPr>
          <a:xfrm>
            <a:off x="3290919" y="2376658"/>
            <a:ext cx="430291" cy="430290"/>
          </a:xfrm>
          <a:prstGeom prst="rect">
            <a:avLst/>
          </a:prstGeom>
          <a:noFill/>
          <a:ln>
            <a:noFill/>
          </a:ln>
        </p:spPr>
      </p:pic>
      <p:sp>
        <p:nvSpPr>
          <p:cNvPr id="142" name="Google Shape;142;p20"/>
          <p:cNvSpPr txBox="1"/>
          <p:nvPr/>
        </p:nvSpPr>
        <p:spPr>
          <a:xfrm>
            <a:off x="2166600" y="325875"/>
            <a:ext cx="4810800" cy="5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Contrail One"/>
                <a:ea typeface="Contrail One"/>
                <a:cs typeface="Contrail One"/>
                <a:sym typeface="Contrail One"/>
              </a:rPr>
              <a:t>People Want to...</a:t>
            </a:r>
            <a:endParaRPr sz="4800"/>
          </a:p>
        </p:txBody>
      </p:sp>
      <p:cxnSp>
        <p:nvCxnSpPr>
          <p:cNvPr id="143" name="Google Shape;143;p20"/>
          <p:cNvCxnSpPr/>
          <p:nvPr/>
        </p:nvCxnSpPr>
        <p:spPr>
          <a:xfrm rot="10800000">
            <a:off x="-50" y="3485825"/>
            <a:ext cx="1909800" cy="0"/>
          </a:xfrm>
          <a:prstGeom prst="straightConnector1">
            <a:avLst/>
          </a:prstGeom>
          <a:noFill/>
          <a:ln w="28575" cap="flat" cmpd="sng">
            <a:solidFill>
              <a:srgbClr val="CCCCCC"/>
            </a:solidFill>
            <a:prstDash val="solid"/>
            <a:round/>
            <a:headEnd type="none" w="med" len="med"/>
            <a:tailEnd type="none" w="med" len="med"/>
          </a:ln>
        </p:spPr>
      </p:cxnSp>
      <p:cxnSp>
        <p:nvCxnSpPr>
          <p:cNvPr id="144" name="Google Shape;144;p20"/>
          <p:cNvCxnSpPr/>
          <p:nvPr/>
        </p:nvCxnSpPr>
        <p:spPr>
          <a:xfrm rot="10800000">
            <a:off x="5359625" y="3485825"/>
            <a:ext cx="3774000" cy="0"/>
          </a:xfrm>
          <a:prstGeom prst="straightConnector1">
            <a:avLst/>
          </a:prstGeom>
          <a:noFill/>
          <a:ln w="28575" cap="flat" cmpd="sng">
            <a:solidFill>
              <a:srgbClr val="CCCCCC"/>
            </a:solidFill>
            <a:prstDash val="solid"/>
            <a:round/>
            <a:headEnd type="none" w="med" len="med"/>
            <a:tailEnd type="none" w="med" len="med"/>
          </a:ln>
        </p:spPr>
      </p:cxnSp>
      <p:cxnSp>
        <p:nvCxnSpPr>
          <p:cNvPr id="145" name="Google Shape;145;p20"/>
          <p:cNvCxnSpPr/>
          <p:nvPr/>
        </p:nvCxnSpPr>
        <p:spPr>
          <a:xfrm rot="10800000">
            <a:off x="5250" y="4290725"/>
            <a:ext cx="3253800" cy="0"/>
          </a:xfrm>
          <a:prstGeom prst="straightConnector1">
            <a:avLst/>
          </a:prstGeom>
          <a:noFill/>
          <a:ln w="28575" cap="flat" cmpd="sng">
            <a:solidFill>
              <a:srgbClr val="CCCCCC"/>
            </a:solidFill>
            <a:prstDash val="solid"/>
            <a:round/>
            <a:headEnd type="none" w="med" len="med"/>
            <a:tailEnd type="none" w="med" len="med"/>
          </a:ln>
        </p:spPr>
      </p:cxnSp>
      <p:cxnSp>
        <p:nvCxnSpPr>
          <p:cNvPr id="146" name="Google Shape;146;p20"/>
          <p:cNvCxnSpPr>
            <a:endCxn id="137" idx="3"/>
          </p:cNvCxnSpPr>
          <p:nvPr/>
        </p:nvCxnSpPr>
        <p:spPr>
          <a:xfrm rot="10800000">
            <a:off x="7478909" y="4290722"/>
            <a:ext cx="1659900" cy="0"/>
          </a:xfrm>
          <a:prstGeom prst="straightConnector1">
            <a:avLst/>
          </a:prstGeom>
          <a:noFill/>
          <a:ln w="28575" cap="flat" cmpd="sng">
            <a:solidFill>
              <a:srgbClr val="CCCCCC"/>
            </a:solidFill>
            <a:prstDash val="solid"/>
            <a:round/>
            <a:headEnd type="none" w="med" len="med"/>
            <a:tailEnd type="none" w="med" len="med"/>
          </a:ln>
        </p:spPr>
      </p:cxnSp>
      <p:cxnSp>
        <p:nvCxnSpPr>
          <p:cNvPr id="147" name="Google Shape;147;p20"/>
          <p:cNvCxnSpPr/>
          <p:nvPr/>
        </p:nvCxnSpPr>
        <p:spPr>
          <a:xfrm rot="10800000">
            <a:off x="100" y="1770525"/>
            <a:ext cx="1587900" cy="0"/>
          </a:xfrm>
          <a:prstGeom prst="straightConnector1">
            <a:avLst/>
          </a:prstGeom>
          <a:noFill/>
          <a:ln w="19050" cap="flat" cmpd="sng">
            <a:solidFill>
              <a:srgbClr val="F0818B"/>
            </a:solidFill>
            <a:prstDash val="solid"/>
            <a:round/>
            <a:headEnd type="none" w="med" len="med"/>
            <a:tailEnd type="none" w="med" len="med"/>
          </a:ln>
        </p:spPr>
      </p:cxnSp>
      <p:cxnSp>
        <p:nvCxnSpPr>
          <p:cNvPr id="148" name="Google Shape;148;p20"/>
          <p:cNvCxnSpPr>
            <a:endCxn id="135" idx="3"/>
          </p:cNvCxnSpPr>
          <p:nvPr/>
        </p:nvCxnSpPr>
        <p:spPr>
          <a:xfrm rot="10800000">
            <a:off x="6117226" y="1770525"/>
            <a:ext cx="3016500" cy="0"/>
          </a:xfrm>
          <a:prstGeom prst="straightConnector1">
            <a:avLst/>
          </a:prstGeom>
          <a:noFill/>
          <a:ln w="19050" cap="flat" cmpd="sng">
            <a:solidFill>
              <a:srgbClr val="F0818B"/>
            </a:solidFill>
            <a:prstDash val="solid"/>
            <a:round/>
            <a:headEnd type="none" w="med" len="med"/>
            <a:tailEnd type="none" w="med" len="med"/>
          </a:ln>
        </p:spPr>
      </p:cxnSp>
      <p:cxnSp>
        <p:nvCxnSpPr>
          <p:cNvPr id="149" name="Google Shape;149;p20"/>
          <p:cNvCxnSpPr/>
          <p:nvPr/>
        </p:nvCxnSpPr>
        <p:spPr>
          <a:xfrm rot="10800000">
            <a:off x="-50" y="2601800"/>
            <a:ext cx="2885400" cy="0"/>
          </a:xfrm>
          <a:prstGeom prst="straightConnector1">
            <a:avLst/>
          </a:prstGeom>
          <a:noFill/>
          <a:ln w="19050" cap="flat" cmpd="sng">
            <a:solidFill>
              <a:srgbClr val="F0818B"/>
            </a:solidFill>
            <a:prstDash val="solid"/>
            <a:round/>
            <a:headEnd type="none" w="med" len="med"/>
            <a:tailEnd type="none" w="med" len="med"/>
          </a:ln>
        </p:spPr>
      </p:cxnSp>
      <p:cxnSp>
        <p:nvCxnSpPr>
          <p:cNvPr id="150" name="Google Shape;150;p20"/>
          <p:cNvCxnSpPr/>
          <p:nvPr/>
        </p:nvCxnSpPr>
        <p:spPr>
          <a:xfrm rot="10800000">
            <a:off x="6476626" y="2601800"/>
            <a:ext cx="2657100" cy="0"/>
          </a:xfrm>
          <a:prstGeom prst="straightConnector1">
            <a:avLst/>
          </a:prstGeom>
          <a:noFill/>
          <a:ln w="19050" cap="flat" cmpd="sng">
            <a:solidFill>
              <a:srgbClr val="F0818B"/>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
        <p:nvSpPr>
          <p:cNvPr id="155" name="Google Shape;155;p21"/>
          <p:cNvSpPr/>
          <p:nvPr/>
        </p:nvSpPr>
        <p:spPr>
          <a:xfrm>
            <a:off x="5559317" y="3084986"/>
            <a:ext cx="825000" cy="8145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56" name="Google Shape;156;p21"/>
          <p:cNvPicPr preferRelativeResize="0"/>
          <p:nvPr/>
        </p:nvPicPr>
        <p:blipFill>
          <a:blip r:embed="rId3">
            <a:alphaModFix/>
          </a:blip>
          <a:stretch>
            <a:fillRect/>
          </a:stretch>
        </p:blipFill>
        <p:spPr>
          <a:xfrm>
            <a:off x="5698073" y="3218463"/>
            <a:ext cx="547648" cy="547648"/>
          </a:xfrm>
          <a:prstGeom prst="rect">
            <a:avLst/>
          </a:prstGeom>
          <a:noFill/>
          <a:ln>
            <a:noFill/>
          </a:ln>
        </p:spPr>
      </p:pic>
      <p:sp>
        <p:nvSpPr>
          <p:cNvPr id="157" name="Google Shape;157;p21"/>
          <p:cNvSpPr txBox="1"/>
          <p:nvPr/>
        </p:nvSpPr>
        <p:spPr>
          <a:xfrm>
            <a:off x="5448373" y="2184900"/>
            <a:ext cx="1047000" cy="81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03B42"/>
                </a:solidFill>
                <a:latin typeface="Contrail One"/>
                <a:ea typeface="Contrail One"/>
                <a:cs typeface="Contrail One"/>
                <a:sym typeface="Contrail One"/>
              </a:rPr>
              <a:t>40</a:t>
            </a:r>
            <a:endParaRPr sz="6000"/>
          </a:p>
        </p:txBody>
      </p:sp>
      <p:sp>
        <p:nvSpPr>
          <p:cNvPr id="158" name="Google Shape;158;p21"/>
          <p:cNvSpPr txBox="1"/>
          <p:nvPr/>
        </p:nvSpPr>
        <p:spPr>
          <a:xfrm>
            <a:off x="5842463" y="2273718"/>
            <a:ext cx="2605800" cy="5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participants</a:t>
            </a:r>
            <a:endParaRPr sz="1800">
              <a:solidFill>
                <a:schemeClr val="dk1"/>
              </a:solidFill>
              <a:latin typeface="Contrail One"/>
              <a:ea typeface="Contrail One"/>
              <a:cs typeface="Contrail One"/>
              <a:sym typeface="Contrail One"/>
            </a:endParaRPr>
          </a:p>
        </p:txBody>
      </p:sp>
      <p:sp>
        <p:nvSpPr>
          <p:cNvPr id="159" name="Google Shape;159;p21"/>
          <p:cNvSpPr txBox="1"/>
          <p:nvPr/>
        </p:nvSpPr>
        <p:spPr>
          <a:xfrm>
            <a:off x="5842463" y="3086090"/>
            <a:ext cx="2605800" cy="63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Matched by</a:t>
            </a:r>
            <a:r>
              <a:rPr lang="en" sz="1800">
                <a:solidFill>
                  <a:srgbClr val="434343"/>
                </a:solidFill>
                <a:latin typeface="Contrail One"/>
                <a:ea typeface="Contrail One"/>
                <a:cs typeface="Contrail One"/>
                <a:sym typeface="Contrail One"/>
              </a:rPr>
              <a:t> </a:t>
            </a: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b="1">
                <a:solidFill>
                  <a:srgbClr val="F03B42"/>
                </a:solidFill>
                <a:latin typeface="Contrail One"/>
                <a:ea typeface="Contrail One"/>
                <a:cs typeface="Contrail One"/>
                <a:sym typeface="Contrail One"/>
              </a:rPr>
              <a:t>Commonalities</a:t>
            </a:r>
            <a:endParaRPr/>
          </a:p>
        </p:txBody>
      </p:sp>
      <p:sp>
        <p:nvSpPr>
          <p:cNvPr id="160" name="Google Shape;160;p21"/>
          <p:cNvSpPr/>
          <p:nvPr/>
        </p:nvSpPr>
        <p:spPr>
          <a:xfrm>
            <a:off x="1039743" y="3060864"/>
            <a:ext cx="802800" cy="792900"/>
          </a:xfrm>
          <a:prstGeom prst="ellipse">
            <a:avLst/>
          </a:prstGeom>
          <a:solidFill>
            <a:srgbClr val="F03B4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Google Shape;161;p21"/>
          <p:cNvSpPr txBox="1"/>
          <p:nvPr/>
        </p:nvSpPr>
        <p:spPr>
          <a:xfrm>
            <a:off x="931773" y="2184900"/>
            <a:ext cx="1019100" cy="7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03B42"/>
                </a:solidFill>
                <a:latin typeface="Contrail One"/>
                <a:ea typeface="Contrail One"/>
                <a:cs typeface="Contrail One"/>
                <a:sym typeface="Contrail One"/>
              </a:rPr>
              <a:t>32</a:t>
            </a:r>
            <a:endParaRPr sz="6000"/>
          </a:p>
        </p:txBody>
      </p:sp>
      <p:sp>
        <p:nvSpPr>
          <p:cNvPr id="162" name="Google Shape;162;p21"/>
          <p:cNvSpPr txBox="1"/>
          <p:nvPr/>
        </p:nvSpPr>
        <p:spPr>
          <a:xfrm>
            <a:off x="540325" y="1145850"/>
            <a:ext cx="3217500" cy="5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Contrail One"/>
                <a:ea typeface="Contrail One"/>
                <a:cs typeface="Contrail One"/>
                <a:sym typeface="Contrail One"/>
              </a:rPr>
              <a:t>Prototype A</a:t>
            </a:r>
            <a:endParaRPr sz="4800"/>
          </a:p>
        </p:txBody>
      </p:sp>
      <p:sp>
        <p:nvSpPr>
          <p:cNvPr id="163" name="Google Shape;163;p21"/>
          <p:cNvSpPr txBox="1"/>
          <p:nvPr/>
        </p:nvSpPr>
        <p:spPr>
          <a:xfrm>
            <a:off x="1315301" y="2271338"/>
            <a:ext cx="2536200" cy="53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participants</a:t>
            </a:r>
            <a:endParaRPr sz="1800">
              <a:solidFill>
                <a:schemeClr val="dk1"/>
              </a:solidFill>
              <a:latin typeface="Contrail One"/>
              <a:ea typeface="Contrail One"/>
              <a:cs typeface="Contrail One"/>
              <a:sym typeface="Contrail One"/>
            </a:endParaRPr>
          </a:p>
        </p:txBody>
      </p:sp>
      <p:sp>
        <p:nvSpPr>
          <p:cNvPr id="164" name="Google Shape;164;p21"/>
          <p:cNvSpPr txBox="1"/>
          <p:nvPr/>
        </p:nvSpPr>
        <p:spPr>
          <a:xfrm>
            <a:off x="1315301" y="3061939"/>
            <a:ext cx="2536200" cy="617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a:solidFill>
                  <a:schemeClr val="dk1"/>
                </a:solidFill>
                <a:latin typeface="Contrail One"/>
                <a:ea typeface="Contrail One"/>
                <a:cs typeface="Contrail One"/>
                <a:sym typeface="Contrail One"/>
              </a:rPr>
              <a:t>Matched</a:t>
            </a:r>
            <a:endParaRPr sz="1800">
              <a:solidFill>
                <a:srgbClr val="434343"/>
              </a:solidFill>
              <a:latin typeface="Contrail One"/>
              <a:ea typeface="Contrail One"/>
              <a:cs typeface="Contrail One"/>
              <a:sym typeface="Contrail One"/>
            </a:endParaRPr>
          </a:p>
          <a:p>
            <a:pPr marL="0" lvl="0" indent="0" algn="ctr" rtl="0">
              <a:spcBef>
                <a:spcPts val="0"/>
              </a:spcBef>
              <a:spcAft>
                <a:spcPts val="0"/>
              </a:spcAft>
              <a:buNone/>
            </a:pPr>
            <a:r>
              <a:rPr lang="en" sz="1800" b="1">
                <a:solidFill>
                  <a:srgbClr val="F03B42"/>
                </a:solidFill>
                <a:latin typeface="Contrail One"/>
                <a:ea typeface="Contrail One"/>
                <a:cs typeface="Contrail One"/>
                <a:sym typeface="Contrail One"/>
              </a:rPr>
              <a:t>Randomly</a:t>
            </a:r>
            <a:endParaRPr/>
          </a:p>
        </p:txBody>
      </p:sp>
      <p:cxnSp>
        <p:nvCxnSpPr>
          <p:cNvPr id="165" name="Google Shape;165;p21"/>
          <p:cNvCxnSpPr/>
          <p:nvPr/>
        </p:nvCxnSpPr>
        <p:spPr>
          <a:xfrm flipH="1">
            <a:off x="4234300" y="1564350"/>
            <a:ext cx="477900" cy="2055600"/>
          </a:xfrm>
          <a:prstGeom prst="straightConnector1">
            <a:avLst/>
          </a:prstGeom>
          <a:noFill/>
          <a:ln w="76200" cap="flat" cmpd="sng">
            <a:solidFill>
              <a:srgbClr val="999999"/>
            </a:solidFill>
            <a:prstDash val="solid"/>
            <a:round/>
            <a:headEnd type="none" w="med" len="med"/>
            <a:tailEnd type="none" w="med" len="med"/>
          </a:ln>
        </p:spPr>
      </p:cxnSp>
      <p:pic>
        <p:nvPicPr>
          <p:cNvPr id="166" name="Google Shape;166;p21"/>
          <p:cNvPicPr preferRelativeResize="0"/>
          <p:nvPr/>
        </p:nvPicPr>
        <p:blipFill>
          <a:blip r:embed="rId4">
            <a:alphaModFix/>
          </a:blip>
          <a:stretch>
            <a:fillRect/>
          </a:stretch>
        </p:blipFill>
        <p:spPr>
          <a:xfrm>
            <a:off x="1167500" y="3183498"/>
            <a:ext cx="547651" cy="547651"/>
          </a:xfrm>
          <a:prstGeom prst="rect">
            <a:avLst/>
          </a:prstGeom>
          <a:noFill/>
          <a:ln>
            <a:noFill/>
          </a:ln>
        </p:spPr>
      </p:pic>
      <p:sp>
        <p:nvSpPr>
          <p:cNvPr id="167" name="Google Shape;167;p21"/>
          <p:cNvSpPr txBox="1"/>
          <p:nvPr/>
        </p:nvSpPr>
        <p:spPr>
          <a:xfrm>
            <a:off x="5095000" y="1145850"/>
            <a:ext cx="3217500" cy="5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Contrail One"/>
                <a:ea typeface="Contrail One"/>
                <a:cs typeface="Contrail One"/>
                <a:sym typeface="Contrail One"/>
              </a:rPr>
              <a:t>Prototype B</a:t>
            </a:r>
            <a:endParaRPr sz="4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1000"/>
                                        <p:tgtEl>
                                          <p:spTgt spid="161"/>
                                        </p:tgtEl>
                                      </p:cBhvr>
                                    </p:animEffect>
                                  </p:childTnLst>
                                </p:cTn>
                              </p:par>
                              <p:par>
                                <p:cTn id="11" presetID="10" presetClass="entr" presetSubtype="0" fill="hold"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1000"/>
                                        <p:tgtEl>
                                          <p:spTgt spid="162"/>
                                        </p:tgtEl>
                                      </p:cBhvr>
                                    </p:animEffect>
                                  </p:childTnLst>
                                </p:cTn>
                              </p:par>
                              <p:par>
                                <p:cTn id="14" presetID="10"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fade">
                                      <p:cBhvr>
                                        <p:cTn id="16" dur="1000"/>
                                        <p:tgtEl>
                                          <p:spTgt spid="163"/>
                                        </p:tgtEl>
                                      </p:cBhvr>
                                    </p:animEffect>
                                  </p:childTnLst>
                                </p:cTn>
                              </p:par>
                              <p:par>
                                <p:cTn id="17" presetID="10" presetClass="entr" presetSubtype="0" fill="hold" nodeType="with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fade">
                                      <p:cBhvr>
                                        <p:cTn id="19" dur="1000"/>
                                        <p:tgtEl>
                                          <p:spTgt spid="164"/>
                                        </p:tgtEl>
                                      </p:cBhvr>
                                    </p:animEffect>
                                  </p:childTnLst>
                                </p:cTn>
                              </p:par>
                              <p:par>
                                <p:cTn id="20" presetID="10" presetClass="entr" presetSubtype="0" fill="hold" nodeType="withEffect">
                                  <p:stCondLst>
                                    <p:cond delay="0"/>
                                  </p:stCondLst>
                                  <p:childTnLst>
                                    <p:set>
                                      <p:cBhvr>
                                        <p:cTn id="21" dur="1" fill="hold">
                                          <p:stCondLst>
                                            <p:cond delay="0"/>
                                          </p:stCondLst>
                                        </p:cTn>
                                        <p:tgtEl>
                                          <p:spTgt spid="166"/>
                                        </p:tgtEl>
                                        <p:attrNameLst>
                                          <p:attrName>style.visibility</p:attrName>
                                        </p:attrNameLst>
                                      </p:cBhvr>
                                      <p:to>
                                        <p:strVal val="visible"/>
                                      </p:to>
                                    </p:set>
                                    <p:animEffect transition="in" filter="fade">
                                      <p:cBhvr>
                                        <p:cTn id="22" dur="1000"/>
                                        <p:tgtEl>
                                          <p:spTgt spid="1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1000"/>
                                        <p:tgtEl>
                                          <p:spTgt spid="155"/>
                                        </p:tgtEl>
                                      </p:cBhvr>
                                    </p:animEffect>
                                  </p:childTnLst>
                                </p:cTn>
                              </p:par>
                              <p:par>
                                <p:cTn id="28" presetID="10" presetClass="entr" presetSubtype="0" fill="hold" nodeType="withEffect">
                                  <p:stCondLst>
                                    <p:cond delay="0"/>
                                  </p:stCondLst>
                                  <p:childTnLst>
                                    <p:set>
                                      <p:cBhvr>
                                        <p:cTn id="29" dur="1" fill="hold">
                                          <p:stCondLst>
                                            <p:cond delay="0"/>
                                          </p:stCondLst>
                                        </p:cTn>
                                        <p:tgtEl>
                                          <p:spTgt spid="167"/>
                                        </p:tgtEl>
                                        <p:attrNameLst>
                                          <p:attrName>style.visibility</p:attrName>
                                        </p:attrNameLst>
                                      </p:cBhvr>
                                      <p:to>
                                        <p:strVal val="visible"/>
                                      </p:to>
                                    </p:set>
                                    <p:animEffect transition="in" filter="fade">
                                      <p:cBhvr>
                                        <p:cTn id="30" dur="1000"/>
                                        <p:tgtEl>
                                          <p:spTgt spid="167"/>
                                        </p:tgtEl>
                                      </p:cBhvr>
                                    </p:animEffect>
                                  </p:childTnLst>
                                </p:cTn>
                              </p:par>
                              <p:par>
                                <p:cTn id="31" presetID="10"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animEffect transition="in" filter="fade">
                                      <p:cBhvr>
                                        <p:cTn id="33" dur="1000"/>
                                        <p:tgtEl>
                                          <p:spTgt spid="156"/>
                                        </p:tgtEl>
                                      </p:cBhvr>
                                    </p:animEffect>
                                  </p:childTnLst>
                                </p:cTn>
                              </p:par>
                              <p:par>
                                <p:cTn id="34" presetID="10" presetClass="entr" presetSubtype="0" fill="hold" nodeType="withEffect">
                                  <p:stCondLst>
                                    <p:cond delay="0"/>
                                  </p:stCondLst>
                                  <p:childTnLst>
                                    <p:set>
                                      <p:cBhvr>
                                        <p:cTn id="35" dur="1" fill="hold">
                                          <p:stCondLst>
                                            <p:cond delay="0"/>
                                          </p:stCondLst>
                                        </p:cTn>
                                        <p:tgtEl>
                                          <p:spTgt spid="157"/>
                                        </p:tgtEl>
                                        <p:attrNameLst>
                                          <p:attrName>style.visibility</p:attrName>
                                        </p:attrNameLst>
                                      </p:cBhvr>
                                      <p:to>
                                        <p:strVal val="visible"/>
                                      </p:to>
                                    </p:set>
                                    <p:animEffect transition="in" filter="fade">
                                      <p:cBhvr>
                                        <p:cTn id="36" dur="1000"/>
                                        <p:tgtEl>
                                          <p:spTgt spid="157"/>
                                        </p:tgtEl>
                                      </p:cBhvr>
                                    </p:animEffect>
                                  </p:childTnLst>
                                </p:cTn>
                              </p:par>
                              <p:par>
                                <p:cTn id="37" presetID="10" presetClass="entr" presetSubtype="0" fill="hold" nodeType="withEffect">
                                  <p:stCondLst>
                                    <p:cond delay="0"/>
                                  </p:stCondLst>
                                  <p:childTnLst>
                                    <p:set>
                                      <p:cBhvr>
                                        <p:cTn id="38" dur="1" fill="hold">
                                          <p:stCondLst>
                                            <p:cond delay="0"/>
                                          </p:stCondLst>
                                        </p:cTn>
                                        <p:tgtEl>
                                          <p:spTgt spid="158"/>
                                        </p:tgtEl>
                                        <p:attrNameLst>
                                          <p:attrName>style.visibility</p:attrName>
                                        </p:attrNameLst>
                                      </p:cBhvr>
                                      <p:to>
                                        <p:strVal val="visible"/>
                                      </p:to>
                                    </p:set>
                                    <p:animEffect transition="in" filter="fade">
                                      <p:cBhvr>
                                        <p:cTn id="39" dur="1000"/>
                                        <p:tgtEl>
                                          <p:spTgt spid="158"/>
                                        </p:tgtEl>
                                      </p:cBhvr>
                                    </p:animEffect>
                                  </p:childTnLst>
                                </p:cTn>
                              </p:par>
                              <p:par>
                                <p:cTn id="40" presetID="10" presetClass="entr" presetSubtype="0" fill="hold" nodeType="withEffect">
                                  <p:stCondLst>
                                    <p:cond delay="0"/>
                                  </p:stCondLst>
                                  <p:childTnLst>
                                    <p:set>
                                      <p:cBhvr>
                                        <p:cTn id="41" dur="1" fill="hold">
                                          <p:stCondLst>
                                            <p:cond delay="0"/>
                                          </p:stCondLst>
                                        </p:cTn>
                                        <p:tgtEl>
                                          <p:spTgt spid="159"/>
                                        </p:tgtEl>
                                        <p:attrNameLst>
                                          <p:attrName>style.visibility</p:attrName>
                                        </p:attrNameLst>
                                      </p:cBhvr>
                                      <p:to>
                                        <p:strVal val="visible"/>
                                      </p:to>
                                    </p:set>
                                    <p:animEffect transition="in" filter="fade">
                                      <p:cBhvr>
                                        <p:cTn id="42" dur="1000"/>
                                        <p:tgtEl>
                                          <p:spTgt spid="159"/>
                                        </p:tgtEl>
                                      </p:cBhvr>
                                    </p:animEffect>
                                  </p:childTnLst>
                                </p:cTn>
                              </p:par>
                              <p:par>
                                <p:cTn id="43" presetID="10" presetClass="entr" presetSubtype="0" fill="hold" nodeType="withEffect">
                                  <p:stCondLst>
                                    <p:cond delay="0"/>
                                  </p:stCondLst>
                                  <p:childTnLst>
                                    <p:set>
                                      <p:cBhvr>
                                        <p:cTn id="44" dur="1" fill="hold">
                                          <p:stCondLst>
                                            <p:cond delay="0"/>
                                          </p:stCondLst>
                                        </p:cTn>
                                        <p:tgtEl>
                                          <p:spTgt spid="165"/>
                                        </p:tgtEl>
                                        <p:attrNameLst>
                                          <p:attrName>style.visibility</p:attrName>
                                        </p:attrNameLst>
                                      </p:cBhvr>
                                      <p:to>
                                        <p:strVal val="visible"/>
                                      </p:to>
                                    </p:set>
                                    <p:animEffect transition="in" filter="fade">
                                      <p:cBhvr>
                                        <p:cTn id="45" dur="1000"/>
                                        <p:tgtEl>
                                          <p:spTgt spid="1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60"/>
                                        </p:tgtEl>
                                      </p:cBhvr>
                                    </p:animEffect>
                                    <p:set>
                                      <p:cBhvr>
                                        <p:cTn id="50" dur="1" fill="hold">
                                          <p:stCondLst>
                                            <p:cond delay="500"/>
                                          </p:stCondLst>
                                        </p:cTn>
                                        <p:tgtEl>
                                          <p:spTgt spid="16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61"/>
                                        </p:tgtEl>
                                      </p:cBhvr>
                                    </p:animEffect>
                                    <p:set>
                                      <p:cBhvr>
                                        <p:cTn id="53" dur="1" fill="hold">
                                          <p:stCondLst>
                                            <p:cond delay="500"/>
                                          </p:stCondLst>
                                        </p:cTn>
                                        <p:tgtEl>
                                          <p:spTgt spid="161"/>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63"/>
                                        </p:tgtEl>
                                      </p:cBhvr>
                                    </p:animEffect>
                                    <p:set>
                                      <p:cBhvr>
                                        <p:cTn id="56" dur="1" fill="hold">
                                          <p:stCondLst>
                                            <p:cond delay="500"/>
                                          </p:stCondLst>
                                        </p:cTn>
                                        <p:tgtEl>
                                          <p:spTgt spid="16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4"/>
                                        </p:tgtEl>
                                      </p:cBhvr>
                                    </p:animEffect>
                                    <p:set>
                                      <p:cBhvr>
                                        <p:cTn id="59" dur="1" fill="hold">
                                          <p:stCondLst>
                                            <p:cond delay="500"/>
                                          </p:stCondLst>
                                        </p:cTn>
                                        <p:tgtEl>
                                          <p:spTgt spid="164"/>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66"/>
                                        </p:tgtEl>
                                      </p:cBhvr>
                                    </p:animEffect>
                                    <p:set>
                                      <p:cBhvr>
                                        <p:cTn id="62" dur="1" fill="hold">
                                          <p:stCondLst>
                                            <p:cond delay="500"/>
                                          </p:stCondLst>
                                        </p:cTn>
                                        <p:tgtEl>
                                          <p:spTgt spid="16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55"/>
                                        </p:tgtEl>
                                      </p:cBhvr>
                                    </p:animEffect>
                                    <p:set>
                                      <p:cBhvr>
                                        <p:cTn id="65" dur="1" fill="hold">
                                          <p:stCondLst>
                                            <p:cond delay="500"/>
                                          </p:stCondLst>
                                        </p:cTn>
                                        <p:tgtEl>
                                          <p:spTgt spid="155"/>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6"/>
                                        </p:tgtEl>
                                      </p:cBhvr>
                                    </p:animEffect>
                                    <p:set>
                                      <p:cBhvr>
                                        <p:cTn id="68" dur="1" fill="hold">
                                          <p:stCondLst>
                                            <p:cond delay="500"/>
                                          </p:stCondLst>
                                        </p:cTn>
                                        <p:tgtEl>
                                          <p:spTgt spid="156"/>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7"/>
                                        </p:tgtEl>
                                      </p:cBhvr>
                                    </p:animEffect>
                                    <p:set>
                                      <p:cBhvr>
                                        <p:cTn id="71" dur="1" fill="hold">
                                          <p:stCondLst>
                                            <p:cond delay="500"/>
                                          </p:stCondLst>
                                        </p:cTn>
                                        <p:tgtEl>
                                          <p:spTgt spid="15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58"/>
                                        </p:tgtEl>
                                      </p:cBhvr>
                                    </p:animEffect>
                                    <p:set>
                                      <p:cBhvr>
                                        <p:cTn id="74" dur="1" fill="hold">
                                          <p:stCondLst>
                                            <p:cond delay="500"/>
                                          </p:stCondLst>
                                        </p:cTn>
                                        <p:tgtEl>
                                          <p:spTgt spid="15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59"/>
                                        </p:tgtEl>
                                      </p:cBhvr>
                                    </p:animEffect>
                                    <p:set>
                                      <p:cBhvr>
                                        <p:cTn id="77" dur="1" fill="hold">
                                          <p:stCondLst>
                                            <p:cond delay="500"/>
                                          </p:stCondLst>
                                        </p:cTn>
                                        <p:tgtEl>
                                          <p:spTgt spid="159"/>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62"/>
                                        </p:tgtEl>
                                      </p:cBhvr>
                                    </p:animEffect>
                                    <p:set>
                                      <p:cBhvr>
                                        <p:cTn id="80" dur="1" fill="hold">
                                          <p:stCondLst>
                                            <p:cond delay="500"/>
                                          </p:stCondLst>
                                        </p:cTn>
                                        <p:tgtEl>
                                          <p:spTgt spid="162"/>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67"/>
                                        </p:tgtEl>
                                      </p:cBhvr>
                                    </p:animEffect>
                                    <p:set>
                                      <p:cBhvr>
                                        <p:cTn id="83" dur="1" fill="hold">
                                          <p:stCondLst>
                                            <p:cond delay="500"/>
                                          </p:stCondLst>
                                        </p:cTn>
                                        <p:tgtEl>
                                          <p:spTgt spid="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1155</Words>
  <Application>Microsoft Office PowerPoint</Application>
  <PresentationFormat>On-screen Show (16:9)</PresentationFormat>
  <Paragraphs>143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Fugaz One</vt:lpstr>
      <vt:lpstr>Arial</vt:lpstr>
      <vt:lpstr>Droid Sans</vt:lpstr>
      <vt:lpstr>Contrail One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Monetization</vt:lpstr>
      <vt:lpstr>Go-To-Market Strategy</vt:lpstr>
      <vt:lpstr>… Munch also works on corporate campuses</vt:lpstr>
      <vt:lpstr>Influencers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dc:creator>
  <cp:lastModifiedBy> </cp:lastModifiedBy>
  <cp:revision>1</cp:revision>
  <dcterms:modified xsi:type="dcterms:W3CDTF">2018-08-13T05:05:37Z</dcterms:modified>
</cp:coreProperties>
</file>